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0948CB"/>
    <a:srgbClr val="0B49CB"/>
    <a:srgbClr val="F2F4F8"/>
    <a:srgbClr val="1C7DDB"/>
    <a:srgbClr val="121619"/>
    <a:srgbClr val="F2F2F2"/>
    <a:srgbClr val="145579"/>
    <a:srgbClr val="3A6483"/>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57" d="100"/>
          <a:sy n="57" d="100"/>
        </p:scale>
        <p:origin x="1188" y="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1_L3_labs-jupyter-spacex-data_wrangling_jupyterlite-HMDTComplete.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2_jupyter-labs-eda-dataviz.ipynb-HMDTComplete.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tejo/ibmcapstone/blob/main/jupyter-labs-eda-sql-coursera_sqllite-HMDTComple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3_lab_jupyter_launch_site_location-HMDTCompleted.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tejo/ibmcapstone/blob/main/spacex_dash_app-HMDTCompleted.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4_SpaceX_Machine_Learning_Prediction_Part_5-HMDTCompleted.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List_of_Falcon_9_and_Falcon_Heavy_launches"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mtejo/ibmcapstone/blob/main/jupyter-labs-spacex-data-collection-api-HMDTCompleted.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tejo/ibmcapstone/blob/main/jupyter-labs-webscraping-HMDTCompleted.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Haydee M. Dominguez </a:t>
            </a:r>
          </a:p>
          <a:p>
            <a:r>
              <a:rPr lang="en-US" dirty="0">
                <a:solidFill>
                  <a:schemeClr val="bg2"/>
                </a:solidFill>
                <a:latin typeface="Abadi" panose="020B0604020104020204" pitchFamily="34" charset="0"/>
                <a:ea typeface="SF Pro" pitchFamily="2" charset="0"/>
                <a:cs typeface="SF Pro" pitchFamily="2" charset="0"/>
              </a:rPr>
              <a:t>October 10</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741789" cy="4351338"/>
          </a:xfrm>
          <a:prstGeom prst="rect">
            <a:avLst/>
          </a:prstGeom>
        </p:spPr>
        <p:txBody>
          <a:bodyPr/>
          <a:lstStyle/>
          <a:p>
            <a:r>
              <a:rPr lang="en-US" sz="2200" dirty="0">
                <a:solidFill>
                  <a:schemeClr val="accent3">
                    <a:lumMod val="25000"/>
                  </a:schemeClr>
                </a:solidFill>
                <a:latin typeface="Abadi" panose="020B0604020104020204" pitchFamily="34" charset="0"/>
              </a:rPr>
              <a:t>Basic EDA was used to explore  launches per site, per orbit, and launch outcome per orbit type</a:t>
            </a:r>
          </a:p>
          <a:p>
            <a:r>
              <a:rPr lang="en-US" sz="2200" dirty="0">
                <a:solidFill>
                  <a:schemeClr val="accent3">
                    <a:lumMod val="25000"/>
                  </a:schemeClr>
                </a:solidFill>
                <a:latin typeface="Abadi" panose="020B0604020104020204" pitchFamily="34" charset="0"/>
              </a:rPr>
              <a:t>The outcome feature was further processed to create our target variable ‘Class’, which classified successful and failed launches</a:t>
            </a:r>
          </a:p>
          <a:p>
            <a:r>
              <a:rPr lang="en-US" sz="2200" dirty="0">
                <a:solidFill>
                  <a:schemeClr val="accent3">
                    <a:lumMod val="25000"/>
                  </a:schemeClr>
                </a:solidFill>
                <a:latin typeface="Abadi" panose="020B0604020104020204" pitchFamily="34" charset="0"/>
              </a:rPr>
              <a:t>GitHub URL for the data wrangling notebooks: </a:t>
            </a:r>
            <a:r>
              <a:rPr lang="en-US" sz="2200" dirty="0">
                <a:solidFill>
                  <a:schemeClr val="accent3">
                    <a:lumMod val="25000"/>
                  </a:schemeClr>
                </a:solidFill>
                <a:latin typeface="Abadi" panose="020B0604020104020204" pitchFamily="34" charset="0"/>
                <a:hlinkClick r:id="rId3"/>
              </a:rPr>
              <a:t>https://github.com/mtejo/ibmcapstone/blob/main/SkillsNetwork_labs_module_1_L3_labs-jupyter-spacex-data_wrangling_jupyterlite-HMDTComplete.jupyterlite.ipynb</a:t>
            </a: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75C3D570-28D6-411C-96D8-6BEB4D5F42B4}"/>
              </a:ext>
            </a:extLst>
          </p:cNvPr>
          <p:cNvSpPr txBox="1">
            <a:spLocks/>
          </p:cNvSpPr>
          <p:nvPr/>
        </p:nvSpPr>
        <p:spPr>
          <a:xfrm>
            <a:off x="5910261" y="1639888"/>
            <a:ext cx="5583769" cy="438626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dirty="0">
              <a:solidFill>
                <a:srgbClr val="1C7DDB"/>
              </a:solidFill>
              <a:latin typeface="Abadi"/>
            </a:endParaRPr>
          </a:p>
        </p:txBody>
      </p:sp>
      <p:sp>
        <p:nvSpPr>
          <p:cNvPr id="7" name="TextBox 6">
            <a:extLst>
              <a:ext uri="{FF2B5EF4-FFF2-40B4-BE49-F238E27FC236}">
                <a16:creationId xmlns:a16="http://schemas.microsoft.com/office/drawing/2014/main" id="{EA85D00B-A6D5-4E4E-B6D2-E4FBDA4614A3}"/>
              </a:ext>
            </a:extLst>
          </p:cNvPr>
          <p:cNvSpPr txBox="1"/>
          <p:nvPr/>
        </p:nvSpPr>
        <p:spPr>
          <a:xfrm>
            <a:off x="6413781" y="1784350"/>
            <a:ext cx="4749618"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Calculate number of launches per launch site</a:t>
            </a:r>
          </a:p>
        </p:txBody>
      </p:sp>
      <p:sp>
        <p:nvSpPr>
          <p:cNvPr id="9" name="TextBox 8">
            <a:extLst>
              <a:ext uri="{FF2B5EF4-FFF2-40B4-BE49-F238E27FC236}">
                <a16:creationId xmlns:a16="http://schemas.microsoft.com/office/drawing/2014/main" id="{B6BCB19B-3157-4CFD-A70E-B76B8C50EF4C}"/>
              </a:ext>
            </a:extLst>
          </p:cNvPr>
          <p:cNvSpPr txBox="1"/>
          <p:nvPr/>
        </p:nvSpPr>
        <p:spPr>
          <a:xfrm>
            <a:off x="6126036" y="2416194"/>
            <a:ext cx="5227887"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Calculate number of launches per orbit type </a:t>
            </a:r>
          </a:p>
        </p:txBody>
      </p:sp>
      <p:sp>
        <p:nvSpPr>
          <p:cNvPr id="10" name="TextBox 9">
            <a:extLst>
              <a:ext uri="{FF2B5EF4-FFF2-40B4-BE49-F238E27FC236}">
                <a16:creationId xmlns:a16="http://schemas.microsoft.com/office/drawing/2014/main" id="{7515C00F-5ED8-4B07-972F-3F7A83644310}"/>
              </a:ext>
            </a:extLst>
          </p:cNvPr>
          <p:cNvSpPr txBox="1"/>
          <p:nvPr/>
        </p:nvSpPr>
        <p:spPr>
          <a:xfrm>
            <a:off x="6074011" y="3063012"/>
            <a:ext cx="5331936"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Calculate mission outcome per orbit type</a:t>
            </a:r>
          </a:p>
        </p:txBody>
      </p:sp>
      <p:sp>
        <p:nvSpPr>
          <p:cNvPr id="11" name="TextBox 10">
            <a:extLst>
              <a:ext uri="{FF2B5EF4-FFF2-40B4-BE49-F238E27FC236}">
                <a16:creationId xmlns:a16="http://schemas.microsoft.com/office/drawing/2014/main" id="{E96A3D70-6544-4FF3-886F-A7B65EDFDAF1}"/>
              </a:ext>
            </a:extLst>
          </p:cNvPr>
          <p:cNvSpPr txBox="1"/>
          <p:nvPr/>
        </p:nvSpPr>
        <p:spPr>
          <a:xfrm>
            <a:off x="6540500" y="3735528"/>
            <a:ext cx="462289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Explore the different landing outcomes</a:t>
            </a:r>
          </a:p>
        </p:txBody>
      </p:sp>
      <p:sp>
        <p:nvSpPr>
          <p:cNvPr id="12" name="TextBox 11">
            <a:extLst>
              <a:ext uri="{FF2B5EF4-FFF2-40B4-BE49-F238E27FC236}">
                <a16:creationId xmlns:a16="http://schemas.microsoft.com/office/drawing/2014/main" id="{35A42F58-4841-447E-B249-608140788BF2}"/>
              </a:ext>
            </a:extLst>
          </p:cNvPr>
          <p:cNvSpPr txBox="1"/>
          <p:nvPr/>
        </p:nvSpPr>
        <p:spPr>
          <a:xfrm>
            <a:off x="6264040" y="4413034"/>
            <a:ext cx="502157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landing class variable to separate successful (1) vs unsuccessful (0) landings </a:t>
            </a:r>
          </a:p>
        </p:txBody>
      </p:sp>
      <p:sp>
        <p:nvSpPr>
          <p:cNvPr id="13" name="TextBox 12">
            <a:extLst>
              <a:ext uri="{FF2B5EF4-FFF2-40B4-BE49-F238E27FC236}">
                <a16:creationId xmlns:a16="http://schemas.microsoft.com/office/drawing/2014/main" id="{C58DC592-2154-4A4A-8272-2EB64B0F164C}"/>
              </a:ext>
            </a:extLst>
          </p:cNvPr>
          <p:cNvSpPr txBox="1"/>
          <p:nvPr/>
        </p:nvSpPr>
        <p:spPr>
          <a:xfrm>
            <a:off x="6057900" y="5328351"/>
            <a:ext cx="536416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Append the variable as the target feature ‘Class’ to the launch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cxnSp>
        <p:nvCxnSpPr>
          <p:cNvPr id="14" name="Straight Arrow Connector 13">
            <a:extLst>
              <a:ext uri="{FF2B5EF4-FFF2-40B4-BE49-F238E27FC236}">
                <a16:creationId xmlns:a16="http://schemas.microsoft.com/office/drawing/2014/main" id="{B107711B-4976-4B37-86BB-602C4C08A94A}"/>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CCDC0BB-0F22-4322-83BD-5C570E4C4AD5}"/>
              </a:ext>
            </a:extLst>
          </p:cNvPr>
          <p:cNvCxnSpPr/>
          <p:nvPr/>
        </p:nvCxnSpPr>
        <p:spPr>
          <a:xfrm>
            <a:off x="8714772" y="28095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756A8E7-7037-4C30-8C70-910F83A1B6A0}"/>
              </a:ext>
            </a:extLst>
          </p:cNvPr>
          <p:cNvCxnSpPr/>
          <p:nvPr/>
        </p:nvCxnSpPr>
        <p:spPr>
          <a:xfrm>
            <a:off x="8714771" y="348601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4B40641-E832-4911-B04E-269B88185CB2}"/>
              </a:ext>
            </a:extLst>
          </p:cNvPr>
          <p:cNvCxnSpPr/>
          <p:nvPr/>
        </p:nvCxnSpPr>
        <p:spPr>
          <a:xfrm>
            <a:off x="8714771" y="41467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9BF04B5-BE0D-49D6-9AE8-35DE733C2B75}"/>
              </a:ext>
            </a:extLst>
          </p:cNvPr>
          <p:cNvCxnSpPr/>
          <p:nvPr/>
        </p:nvCxnSpPr>
        <p:spPr>
          <a:xfrm>
            <a:off x="8717324" y="50700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1887"/>
            <a:ext cx="10687962"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Three types of charts were used to explore the data: </a:t>
            </a:r>
          </a:p>
          <a:p>
            <a:pPr lvl="1">
              <a:lnSpc>
                <a:spcPct val="100000"/>
              </a:lnSpc>
              <a:spcBef>
                <a:spcPts val="1400"/>
              </a:spcBef>
            </a:pPr>
            <a:r>
              <a:rPr lang="en-US" sz="2000" dirty="0">
                <a:solidFill>
                  <a:schemeClr val="accent3">
                    <a:lumMod val="25000"/>
                  </a:schemeClr>
                </a:solidFill>
                <a:latin typeface="Abadi" panose="020B0604020104020204" pitchFamily="34" charset="0"/>
              </a:rPr>
              <a:t>Scatter plots to observe relationships between these variables and the color-coded landing outcome: </a:t>
            </a:r>
            <a:r>
              <a:rPr lang="en-CA" sz="2000" dirty="0">
                <a:solidFill>
                  <a:schemeClr val="accent3">
                    <a:lumMod val="25000"/>
                  </a:schemeClr>
                </a:solidFill>
                <a:latin typeface="Abadi" panose="020B0604020104020204" pitchFamily="34" charset="0"/>
              </a:rPr>
              <a:t>Flight Number vs. Payload Mass, Flight Number vs. Launch Site, Payload vs. Launch Site, </a:t>
            </a:r>
            <a:r>
              <a:rPr lang="en-US" sz="2000" dirty="0">
                <a:solidFill>
                  <a:schemeClr val="accent3">
                    <a:lumMod val="25000"/>
                  </a:schemeClr>
                </a:solidFill>
                <a:latin typeface="Abadi" panose="020B0604020104020204" pitchFamily="34" charset="0"/>
              </a:rPr>
              <a:t>Flight number vs. Orbit type, and Payload vs. Orbit type. </a:t>
            </a:r>
          </a:p>
          <a:p>
            <a:pPr lvl="1">
              <a:lnSpc>
                <a:spcPct val="100000"/>
              </a:lnSpc>
              <a:spcBef>
                <a:spcPts val="1400"/>
              </a:spcBef>
            </a:pPr>
            <a:r>
              <a:rPr lang="en-US" sz="2000" dirty="0">
                <a:solidFill>
                  <a:schemeClr val="accent3">
                    <a:lumMod val="25000"/>
                  </a:schemeClr>
                </a:solidFill>
                <a:latin typeface="Abadi" panose="020B0604020104020204" pitchFamily="34" charset="0"/>
              </a:rPr>
              <a:t>B</a:t>
            </a:r>
            <a:r>
              <a:rPr lang="en-CA" sz="2000" dirty="0" err="1">
                <a:solidFill>
                  <a:schemeClr val="accent3">
                    <a:lumMod val="25000"/>
                  </a:schemeClr>
                </a:solidFill>
                <a:latin typeface="Abadi" panose="020B0604020104020204" pitchFamily="34" charset="0"/>
              </a:rPr>
              <a:t>ar</a:t>
            </a:r>
            <a:r>
              <a:rPr lang="en-CA" sz="2000" dirty="0">
                <a:solidFill>
                  <a:schemeClr val="accent3">
                    <a:lumMod val="25000"/>
                  </a:schemeClr>
                </a:solidFill>
                <a:latin typeface="Abadi" panose="020B0604020104020204" pitchFamily="34" charset="0"/>
              </a:rPr>
              <a:t> chart</a:t>
            </a:r>
            <a:r>
              <a:rPr lang="en-US" sz="2000" dirty="0">
                <a:solidFill>
                  <a:schemeClr val="accent3">
                    <a:lumMod val="25000"/>
                  </a:schemeClr>
                </a:solidFill>
                <a:latin typeface="Abadi" panose="020B0604020104020204" pitchFamily="34" charset="0"/>
              </a:rPr>
              <a:t> to visually check if there was a relationship between success rate and orbit type</a:t>
            </a:r>
          </a:p>
          <a:p>
            <a:pPr lvl="1">
              <a:lnSpc>
                <a:spcPct val="100000"/>
              </a:lnSpc>
              <a:spcBef>
                <a:spcPts val="1400"/>
              </a:spcBef>
            </a:pPr>
            <a:r>
              <a:rPr lang="en-US" sz="2000" dirty="0">
                <a:solidFill>
                  <a:schemeClr val="accent3">
                    <a:lumMod val="25000"/>
                  </a:schemeClr>
                </a:solidFill>
                <a:latin typeface="Abadi" panose="020B0604020104020204" pitchFamily="34" charset="0"/>
              </a:rPr>
              <a:t>Line chart to observe trends in average launch success rate per year</a:t>
            </a:r>
            <a:endParaRPr lang="en-US" sz="20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Feature engineering was achieved by one-hot encoding (creating dummies) of the categorical columns followed by their conversion to float type</a:t>
            </a:r>
          </a:p>
          <a:p>
            <a:pPr>
              <a:lnSpc>
                <a:spcPct val="100000"/>
              </a:lnSpc>
              <a:spcBef>
                <a:spcPts val="1400"/>
              </a:spcBef>
            </a:pPr>
            <a:r>
              <a:rPr lang="en-US" sz="2200" dirty="0">
                <a:solidFill>
                  <a:schemeClr val="accent3">
                    <a:lumMod val="25000"/>
                  </a:schemeClr>
                </a:solidFill>
                <a:latin typeface="Abadi" panose="020B0604020104020204" pitchFamily="34" charset="0"/>
              </a:rPr>
              <a:t>GitHub URL for EDA with data visualization notebook: </a:t>
            </a:r>
            <a:r>
              <a:rPr lang="en-US" sz="2200" dirty="0">
                <a:solidFill>
                  <a:schemeClr val="accent3">
                    <a:lumMod val="25000"/>
                  </a:schemeClr>
                </a:solidFill>
                <a:latin typeface="Abadi" panose="020B0604020104020204" pitchFamily="34" charset="0"/>
                <a:hlinkClick r:id="rId3"/>
              </a:rPr>
              <a:t>https://github.com/mtejo/ibmcapstone/blob/main/SkillsNetwork_labs_module_2_jupyter-labs-eda-dataviz.ipynb-HMDTComplete.jupyterlite.ipynb</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7356"/>
            <a:ext cx="10515601" cy="4730557"/>
          </a:xfrm>
          <a:prstGeom prst="rect">
            <a:avLst/>
          </a:prstGeom>
        </p:spPr>
        <p:txBody>
          <a:bodyPr lIns="91440" tIns="45720" rIns="91440" bIns="45720" anchor="t"/>
          <a:lstStyle/>
          <a:p>
            <a:pPr>
              <a:lnSpc>
                <a:spcPct val="100000"/>
              </a:lnSpc>
              <a:spcBef>
                <a:spcPts val="1400"/>
              </a:spcBef>
            </a:pPr>
            <a:r>
              <a:rPr lang="en-US" sz="1400" dirty="0">
                <a:solidFill>
                  <a:schemeClr val="accent3">
                    <a:lumMod val="25000"/>
                  </a:schemeClr>
                </a:solidFill>
                <a:latin typeface="Abadi"/>
              </a:rPr>
              <a:t>SQL queries were performed to:</a:t>
            </a:r>
          </a:p>
          <a:p>
            <a:pPr lvl="1">
              <a:lnSpc>
                <a:spcPct val="100000"/>
              </a:lnSpc>
              <a:spcBef>
                <a:spcPts val="1400"/>
              </a:spcBef>
            </a:pPr>
            <a:r>
              <a:rPr lang="en-US" sz="1400" dirty="0">
                <a:solidFill>
                  <a:schemeClr val="accent3">
                    <a:lumMod val="25000"/>
                  </a:schemeClr>
                </a:solidFill>
                <a:latin typeface="Abadi"/>
              </a:rPr>
              <a:t>Obtain the names of the unique launch sites</a:t>
            </a:r>
          </a:p>
          <a:p>
            <a:pPr lvl="1">
              <a:lnSpc>
                <a:spcPct val="100000"/>
              </a:lnSpc>
              <a:spcBef>
                <a:spcPts val="1400"/>
              </a:spcBef>
            </a:pPr>
            <a:r>
              <a:rPr lang="en-US" sz="1400" dirty="0">
                <a:solidFill>
                  <a:schemeClr val="accent3">
                    <a:lumMod val="25000"/>
                  </a:schemeClr>
                </a:solidFill>
                <a:latin typeface="Abadi"/>
              </a:rPr>
              <a:t>Display 5 records where the launch site began with the string ‘CCA’</a:t>
            </a:r>
          </a:p>
          <a:p>
            <a:pPr lvl="1">
              <a:lnSpc>
                <a:spcPct val="100000"/>
              </a:lnSpc>
              <a:spcBef>
                <a:spcPts val="1400"/>
              </a:spcBef>
            </a:pPr>
            <a:r>
              <a:rPr lang="en-US" sz="1400" dirty="0">
                <a:solidFill>
                  <a:schemeClr val="accent3">
                    <a:lumMod val="25000"/>
                  </a:schemeClr>
                </a:solidFill>
                <a:latin typeface="Abadi"/>
              </a:rPr>
              <a:t>Display the total payload mass carried by boosters launched by NASA (CRS)</a:t>
            </a:r>
          </a:p>
          <a:p>
            <a:pPr lvl="1">
              <a:lnSpc>
                <a:spcPct val="100000"/>
              </a:lnSpc>
              <a:spcBef>
                <a:spcPts val="1400"/>
              </a:spcBef>
            </a:pPr>
            <a:r>
              <a:rPr lang="en-US" sz="1400" dirty="0">
                <a:solidFill>
                  <a:schemeClr val="accent3">
                    <a:lumMod val="25000"/>
                  </a:schemeClr>
                </a:solidFill>
                <a:latin typeface="Abadi"/>
              </a:rPr>
              <a:t>Display the average payload mass carried by booster version F9 v1.1</a:t>
            </a:r>
          </a:p>
          <a:p>
            <a:pPr lvl="1">
              <a:lnSpc>
                <a:spcPct val="100000"/>
              </a:lnSpc>
              <a:spcBef>
                <a:spcPts val="1400"/>
              </a:spcBef>
            </a:pPr>
            <a:r>
              <a:rPr lang="en-US" sz="1400" dirty="0">
                <a:solidFill>
                  <a:schemeClr val="accent3">
                    <a:lumMod val="25000"/>
                  </a:schemeClr>
                </a:solidFill>
                <a:latin typeface="Abadi"/>
              </a:rPr>
              <a:t>List the date when the first successful landing outcome in ground pad was achieved</a:t>
            </a:r>
          </a:p>
          <a:p>
            <a:pPr lvl="1">
              <a:lnSpc>
                <a:spcPct val="100000"/>
              </a:lnSpc>
              <a:spcBef>
                <a:spcPts val="1400"/>
              </a:spcBef>
            </a:pPr>
            <a:r>
              <a:rPr lang="en-US" sz="1400" dirty="0">
                <a:solidFill>
                  <a:schemeClr val="accent3">
                    <a:lumMod val="25000"/>
                  </a:schemeClr>
                </a:solidFill>
                <a:latin typeface="Abadi"/>
              </a:rPr>
              <a:t>List the names of the boosters which had success in drone ship and had payload mass greater than 4000 but less than 6000</a:t>
            </a:r>
          </a:p>
          <a:p>
            <a:pPr lvl="1">
              <a:lnSpc>
                <a:spcPct val="100000"/>
              </a:lnSpc>
              <a:spcBef>
                <a:spcPts val="1400"/>
              </a:spcBef>
            </a:pPr>
            <a:r>
              <a:rPr lang="en-US" sz="1400" dirty="0">
                <a:solidFill>
                  <a:schemeClr val="accent3">
                    <a:lumMod val="25000"/>
                  </a:schemeClr>
                </a:solidFill>
                <a:latin typeface="Abadi"/>
              </a:rPr>
              <a:t>List the total number of successful and failed mission outcomes</a:t>
            </a:r>
          </a:p>
          <a:p>
            <a:pPr lvl="1">
              <a:lnSpc>
                <a:spcPct val="100000"/>
              </a:lnSpc>
              <a:spcBef>
                <a:spcPts val="1400"/>
              </a:spcBef>
            </a:pPr>
            <a:r>
              <a:rPr lang="en-US" sz="1400" dirty="0">
                <a:solidFill>
                  <a:schemeClr val="accent3">
                    <a:lumMod val="25000"/>
                  </a:schemeClr>
                </a:solidFill>
                <a:latin typeface="Abadi"/>
              </a:rPr>
              <a:t>List the names of the booster versions which have carried the maximum payload mass</a:t>
            </a:r>
          </a:p>
          <a:p>
            <a:pPr lvl="1">
              <a:lnSpc>
                <a:spcPct val="100000"/>
              </a:lnSpc>
              <a:spcBef>
                <a:spcPts val="1400"/>
              </a:spcBef>
            </a:pPr>
            <a:r>
              <a:rPr lang="en-US" sz="1400" dirty="0">
                <a:solidFill>
                  <a:schemeClr val="accent3">
                    <a:lumMod val="25000"/>
                  </a:schemeClr>
                </a:solidFill>
                <a:latin typeface="Abadi"/>
              </a:rPr>
              <a:t>List records with month, failure landing outcomes in drone ship, booster versions and </a:t>
            </a:r>
            <a:r>
              <a:rPr lang="en-US" sz="1400" dirty="0" err="1">
                <a:solidFill>
                  <a:schemeClr val="accent3">
                    <a:lumMod val="25000"/>
                  </a:schemeClr>
                </a:solidFill>
                <a:latin typeface="Abadi"/>
              </a:rPr>
              <a:t>launch_site</a:t>
            </a:r>
            <a:r>
              <a:rPr lang="en-US" sz="1400" dirty="0">
                <a:solidFill>
                  <a:schemeClr val="accent3">
                    <a:lumMod val="25000"/>
                  </a:schemeClr>
                </a:solidFill>
                <a:latin typeface="Abadi"/>
              </a:rPr>
              <a:t> for the months of 2015</a:t>
            </a:r>
          </a:p>
          <a:p>
            <a:pPr lvl="1">
              <a:lnSpc>
                <a:spcPct val="100000"/>
              </a:lnSpc>
              <a:spcBef>
                <a:spcPts val="1400"/>
              </a:spcBef>
            </a:pPr>
            <a:r>
              <a:rPr lang="en-US" sz="1400" dirty="0">
                <a:solidFill>
                  <a:schemeClr val="accent3">
                    <a:lumMod val="25000"/>
                  </a:schemeClr>
                </a:solidFill>
                <a:latin typeface="Abadi"/>
              </a:rPr>
              <a:t>Rank the count of landing between the date 2010-06-04 and 2017-03-20, in descending order</a:t>
            </a:r>
          </a:p>
          <a:p>
            <a:pPr>
              <a:lnSpc>
                <a:spcPct val="100000"/>
              </a:lnSpc>
              <a:spcBef>
                <a:spcPts val="1400"/>
              </a:spcBef>
            </a:pPr>
            <a:r>
              <a:rPr lang="en-US" sz="1400" dirty="0">
                <a:solidFill>
                  <a:schemeClr val="accent3">
                    <a:lumMod val="25000"/>
                  </a:schemeClr>
                </a:solidFill>
                <a:latin typeface="Abadi" panose="020B0604020104020204" pitchFamily="34" charset="0"/>
              </a:rPr>
              <a:t>GitHub URL for EDA with SQL notebook: </a:t>
            </a:r>
            <a:r>
              <a:rPr lang="en-US" sz="1400" dirty="0">
                <a:solidFill>
                  <a:schemeClr val="accent3">
                    <a:lumMod val="25000"/>
                  </a:schemeClr>
                </a:solidFill>
                <a:latin typeface="Abadi" panose="020B0604020104020204" pitchFamily="34" charset="0"/>
                <a:hlinkClick r:id="rId3"/>
              </a:rPr>
              <a:t>https://github.com/mtejo/ibmcapstone/blob/main/jupyter-labs-eda-sql-coursera_sqllite-HMDTComplete.ipynb</a:t>
            </a:r>
            <a:endParaRPr lang="en-US" sz="1400" dirty="0">
              <a:solidFill>
                <a:schemeClr val="accent3">
                  <a:lumMod val="25000"/>
                </a:schemeClr>
              </a:solidFill>
              <a:latin typeface="Abadi" panose="020B0604020104020204" pitchFamily="34" charset="0"/>
            </a:endParaRPr>
          </a:p>
          <a:p>
            <a:pPr marL="0" indent="0">
              <a:buNone/>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49659"/>
            <a:ext cx="10515600" cy="477673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Folium, a map was created centered around the NASA Johnson Space Center in Houston, Texas, and a circle object was created around the Space Center</a:t>
            </a:r>
          </a:p>
          <a:p>
            <a:pPr>
              <a:lnSpc>
                <a:spcPct val="100000"/>
              </a:lnSpc>
              <a:spcBef>
                <a:spcPts val="1400"/>
              </a:spcBef>
            </a:pPr>
            <a:r>
              <a:rPr lang="en-US" sz="2200" dirty="0">
                <a:solidFill>
                  <a:schemeClr val="accent3">
                    <a:lumMod val="25000"/>
                  </a:schemeClr>
                </a:solidFill>
                <a:latin typeface="Abadi" panose="020B0604020104020204" pitchFamily="34" charset="0"/>
              </a:rPr>
              <a:t>Circle objects with pop up labels were added to the map to locate the different launch sites based on their latitude and longitude coordinates</a:t>
            </a:r>
          </a:p>
          <a:p>
            <a:pPr>
              <a:lnSpc>
                <a:spcPct val="100000"/>
              </a:lnSpc>
              <a:spcBef>
                <a:spcPts val="1400"/>
              </a:spcBef>
            </a:pPr>
            <a:r>
              <a:rPr lang="en-US" sz="2200" dirty="0">
                <a:solidFill>
                  <a:schemeClr val="accent3">
                    <a:lumMod val="25000"/>
                  </a:schemeClr>
                </a:solidFill>
                <a:latin typeface="Abadi" panose="020B0604020104020204" pitchFamily="34" charset="0"/>
              </a:rPr>
              <a:t>Markers were created with a </a:t>
            </a:r>
            <a:r>
              <a:rPr lang="en-US" sz="2200" dirty="0" err="1">
                <a:solidFill>
                  <a:schemeClr val="accent3">
                    <a:lumMod val="25000"/>
                  </a:schemeClr>
                </a:solidFill>
                <a:latin typeface="Abadi" panose="020B0604020104020204" pitchFamily="34" charset="0"/>
              </a:rPr>
              <a:t>MarkerCluster</a:t>
            </a:r>
            <a:r>
              <a:rPr lang="en-US" sz="2200" dirty="0">
                <a:solidFill>
                  <a:schemeClr val="accent3">
                    <a:lumMod val="25000"/>
                  </a:schemeClr>
                </a:solidFill>
                <a:latin typeface="Abadi" panose="020B0604020104020204" pitchFamily="34" charset="0"/>
              </a:rPr>
              <a:t> object to show the result (success or failure) for all launch records, and allow the user to zoom in and out of the results  </a:t>
            </a:r>
          </a:p>
          <a:p>
            <a:pPr>
              <a:lnSpc>
                <a:spcPct val="100000"/>
              </a:lnSpc>
              <a:spcBef>
                <a:spcPts val="1400"/>
              </a:spcBef>
            </a:pPr>
            <a:r>
              <a:rPr lang="en-US" sz="2200" dirty="0">
                <a:solidFill>
                  <a:schemeClr val="accent3">
                    <a:lumMod val="25000"/>
                  </a:schemeClr>
                </a:solidFill>
                <a:latin typeface="Abadi" panose="020B0604020104020204" pitchFamily="34" charset="0"/>
              </a:rPr>
              <a:t>Line objects were created to showcase the distance from launch sites to different points of interest such as the nearest coastline point, railway, highway or city </a:t>
            </a:r>
          </a:p>
          <a:p>
            <a:pPr>
              <a:lnSpc>
                <a:spcPct val="100000"/>
              </a:lnSpc>
              <a:spcBef>
                <a:spcPts val="1400"/>
              </a:spcBef>
            </a:pPr>
            <a:r>
              <a:rPr lang="en-US" sz="2200" dirty="0">
                <a:solidFill>
                  <a:schemeClr val="accent3">
                    <a:lumMod val="25000"/>
                  </a:schemeClr>
                </a:solidFill>
                <a:latin typeface="Abadi" panose="020B0604020104020204" pitchFamily="34" charset="0"/>
              </a:rPr>
              <a:t>GitHub URL for interactive map with Folium: </a:t>
            </a:r>
            <a:r>
              <a:rPr lang="en-US" sz="2200" dirty="0">
                <a:solidFill>
                  <a:schemeClr val="accent3">
                    <a:lumMod val="25000"/>
                  </a:schemeClr>
                </a:solidFill>
                <a:latin typeface="Abadi" panose="020B0604020104020204" pitchFamily="34" charset="0"/>
                <a:hlinkClick r:id="rId3"/>
              </a:rPr>
              <a:t>https://github.com/mtejo/ibmcapstone/blob/main/SkillsNetwork_labs_module_3_lab_jupyter_launch_site_location-HMDTCompleted.jupyterlite.ipynb</a:t>
            </a: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16566"/>
            <a:ext cx="10314302" cy="4660397"/>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 SpaceX Launch Records Dashboard was created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to allow for an interactive exploration of the data</a:t>
            </a:r>
          </a:p>
          <a:p>
            <a:pPr>
              <a:lnSpc>
                <a:spcPct val="100000"/>
              </a:lnSpc>
              <a:spcBef>
                <a:spcPts val="1400"/>
              </a:spcBef>
            </a:pPr>
            <a:r>
              <a:rPr lang="en-US" sz="2200" dirty="0">
                <a:solidFill>
                  <a:schemeClr val="accent3">
                    <a:lumMod val="25000"/>
                  </a:schemeClr>
                </a:solidFill>
                <a:latin typeface="Abadi" panose="020B0604020104020204" pitchFamily="34" charset="0"/>
              </a:rPr>
              <a:t>A dropdown menu was added to allow the user to see results for all launch sites combined, or for a particular launch site </a:t>
            </a:r>
          </a:p>
          <a:p>
            <a:pPr>
              <a:lnSpc>
                <a:spcPct val="100000"/>
              </a:lnSpc>
              <a:spcBef>
                <a:spcPts val="1400"/>
              </a:spcBef>
            </a:pPr>
            <a:r>
              <a:rPr lang="en-US" sz="2200" dirty="0">
                <a:solidFill>
                  <a:schemeClr val="accent3">
                    <a:lumMod val="25000"/>
                  </a:schemeClr>
                </a:solidFill>
                <a:latin typeface="Abadi" panose="020B0604020104020204" pitchFamily="34" charset="0"/>
              </a:rPr>
              <a:t>A pie chart was added to show the total successful launches per site when all sites are selected, or the percent of successful and unsuccessful launches per site when one site is selected</a:t>
            </a:r>
          </a:p>
          <a:p>
            <a:pPr>
              <a:lnSpc>
                <a:spcPct val="100000"/>
              </a:lnSpc>
              <a:spcBef>
                <a:spcPts val="1400"/>
              </a:spcBef>
            </a:pPr>
            <a:r>
              <a:rPr lang="en-US" sz="2200" dirty="0">
                <a:solidFill>
                  <a:schemeClr val="accent3">
                    <a:lumMod val="25000"/>
                  </a:schemeClr>
                </a:solidFill>
                <a:latin typeface="Abadi" panose="020B0604020104020204" pitchFamily="34" charset="0"/>
              </a:rPr>
              <a:t>A scatter plot of Payload Mass and Class was </a:t>
            </a:r>
            <a:r>
              <a:rPr lang="en-US" sz="2200" dirty="0" err="1">
                <a:solidFill>
                  <a:schemeClr val="accent3">
                    <a:lumMod val="25000"/>
                  </a:schemeClr>
                </a:solidFill>
                <a:latin typeface="Abadi" panose="020B0604020104020204" pitchFamily="34" charset="0"/>
              </a:rPr>
              <a:t>aincluded</a:t>
            </a:r>
            <a:r>
              <a:rPr lang="en-US" sz="2200" dirty="0">
                <a:solidFill>
                  <a:schemeClr val="accent3">
                    <a:lumMod val="25000"/>
                  </a:schemeClr>
                </a:solidFill>
                <a:latin typeface="Abadi" panose="020B0604020104020204" pitchFamily="34" charset="0"/>
              </a:rPr>
              <a:t>, additionally showing the booster versions in different colors, to explore the relationship between these variables</a:t>
            </a:r>
          </a:p>
          <a:p>
            <a:pPr>
              <a:lnSpc>
                <a:spcPct val="100000"/>
              </a:lnSpc>
              <a:spcBef>
                <a:spcPts val="1400"/>
              </a:spcBef>
            </a:pPr>
            <a:r>
              <a:rPr lang="en-US" sz="2200" dirty="0">
                <a:solidFill>
                  <a:schemeClr val="accent3">
                    <a:lumMod val="25000"/>
                  </a:schemeClr>
                </a:solidFill>
                <a:latin typeface="Abadi" panose="020B0604020104020204" pitchFamily="34" charset="0"/>
              </a:rPr>
              <a:t>A Payload Range slicer was added to allow the user to filter the results of the scatter plot  within selected limits of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GitHub URL for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t>
            </a:r>
            <a:r>
              <a:rPr lang="en-US" sz="2200" dirty="0">
                <a:solidFill>
                  <a:schemeClr val="accent3">
                    <a:lumMod val="25000"/>
                  </a:schemeClr>
                </a:solidFill>
                <a:latin typeface="Abadi" panose="020B0604020104020204" pitchFamily="34" charset="0"/>
                <a:hlinkClick r:id="rId3"/>
              </a:rPr>
              <a:t>https://github.com/mtejo/ibmcapstone/blob/main/spacex_dash_app-HMDTCompleted.py</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639888"/>
            <a:ext cx="4919590" cy="4537075"/>
          </a:xfrm>
          <a:prstGeom prst="rect">
            <a:avLst/>
          </a:prstGeom>
        </p:spPr>
        <p:txBody>
          <a:bodyPr>
            <a:normAutofit fontScale="77500" lnSpcReduction="20000"/>
          </a:bodyPr>
          <a:lstStyle/>
          <a:p>
            <a:pPr>
              <a:lnSpc>
                <a:spcPct val="100000"/>
              </a:lnSpc>
              <a:spcBef>
                <a:spcPts val="1400"/>
              </a:spcBef>
            </a:pPr>
            <a:r>
              <a:rPr lang="en-US" sz="2300" dirty="0">
                <a:solidFill>
                  <a:schemeClr val="accent3">
                    <a:lumMod val="25000"/>
                  </a:schemeClr>
                </a:solidFill>
                <a:latin typeface="Abadi" panose="020B0604020104020204" pitchFamily="34" charset="0"/>
              </a:rPr>
              <a:t>The </a:t>
            </a:r>
            <a:r>
              <a:rPr lang="en-US" sz="2300" dirty="0" err="1">
                <a:solidFill>
                  <a:schemeClr val="accent3">
                    <a:lumMod val="25000"/>
                  </a:schemeClr>
                </a:solidFill>
                <a:latin typeface="Abadi" panose="020B0604020104020204" pitchFamily="34" charset="0"/>
              </a:rPr>
              <a:t>dataframe</a:t>
            </a:r>
            <a:r>
              <a:rPr lang="en-US" sz="2300" dirty="0">
                <a:solidFill>
                  <a:schemeClr val="accent3">
                    <a:lumMod val="25000"/>
                  </a:schemeClr>
                </a:solidFill>
                <a:latin typeface="Abadi" panose="020B0604020104020204" pitchFamily="34" charset="0"/>
              </a:rPr>
              <a:t> was prepared for predictive analysis</a:t>
            </a:r>
          </a:p>
          <a:p>
            <a:pPr>
              <a:lnSpc>
                <a:spcPct val="100000"/>
              </a:lnSpc>
              <a:spcBef>
                <a:spcPts val="1400"/>
              </a:spcBef>
            </a:pPr>
            <a:r>
              <a:rPr lang="en-US" sz="2300" dirty="0">
                <a:solidFill>
                  <a:schemeClr val="accent3">
                    <a:lumMod val="25000"/>
                  </a:schemeClr>
                </a:solidFill>
                <a:latin typeface="Abadi" panose="020B0604020104020204" pitchFamily="34" charset="0"/>
              </a:rPr>
              <a:t>Four modelling algorithms were selected: logistic regression, support vector machine, decision trees, and k nearest neighbors</a:t>
            </a:r>
          </a:p>
          <a:p>
            <a:pPr>
              <a:lnSpc>
                <a:spcPct val="100000"/>
              </a:lnSpc>
              <a:spcBef>
                <a:spcPts val="1400"/>
              </a:spcBef>
            </a:pPr>
            <a:r>
              <a:rPr lang="en-US" sz="2300" dirty="0">
                <a:solidFill>
                  <a:schemeClr val="accent3">
                    <a:lumMod val="25000"/>
                  </a:schemeClr>
                </a:solidFill>
                <a:latin typeface="Abadi" panose="020B0604020104020204" pitchFamily="34" charset="0"/>
              </a:rPr>
              <a:t>For each model, the training set was used to train the model and obtain the best model parameters. The model was then evaluated using the test data. </a:t>
            </a:r>
          </a:p>
          <a:p>
            <a:pPr>
              <a:lnSpc>
                <a:spcPct val="100000"/>
              </a:lnSpc>
              <a:spcBef>
                <a:spcPts val="1400"/>
              </a:spcBef>
            </a:pPr>
            <a:r>
              <a:rPr lang="en-US" sz="2300" dirty="0">
                <a:solidFill>
                  <a:schemeClr val="accent3">
                    <a:lumMod val="25000"/>
                  </a:schemeClr>
                </a:solidFill>
                <a:latin typeface="Abadi" panose="020B0604020104020204" pitchFamily="34" charset="0"/>
              </a:rPr>
              <a:t>Models were compared based on their accuracy score and confusion matrix results    </a:t>
            </a:r>
          </a:p>
          <a:p>
            <a:pPr>
              <a:lnSpc>
                <a:spcPct val="100000"/>
              </a:lnSpc>
              <a:spcBef>
                <a:spcPts val="1400"/>
              </a:spcBef>
            </a:pPr>
            <a:r>
              <a:rPr lang="en-US" sz="2300" dirty="0">
                <a:solidFill>
                  <a:schemeClr val="accent3">
                    <a:lumMod val="25000"/>
                  </a:schemeClr>
                </a:solidFill>
                <a:latin typeface="Abadi" panose="020B0604020104020204" pitchFamily="34" charset="0"/>
              </a:rPr>
              <a:t>GitHub URL for predictive analysis lab: </a:t>
            </a:r>
            <a:r>
              <a:rPr lang="en-US" sz="2300" dirty="0">
                <a:solidFill>
                  <a:schemeClr val="accent3">
                    <a:lumMod val="25000"/>
                  </a:schemeClr>
                </a:solidFill>
                <a:latin typeface="Abadi" panose="020B0604020104020204" pitchFamily="34" charset="0"/>
                <a:hlinkClick r:id="rId3"/>
              </a:rPr>
              <a:t>https://github.com/mtejo/ibmcapstone/blob/main/SkillsNetwork_labs_module_4_SpaceX_Machine_Learning_Prediction_Part_5-HMDTCompleted.jupyterlite.ipynb</a:t>
            </a:r>
            <a:endParaRPr lang="en-US" sz="23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Content Placeholder 4">
            <a:extLst>
              <a:ext uri="{FF2B5EF4-FFF2-40B4-BE49-F238E27FC236}">
                <a16:creationId xmlns:a16="http://schemas.microsoft.com/office/drawing/2014/main" id="{FEB58391-1DAB-4280-8DEB-6F2268FE8969}"/>
              </a:ext>
            </a:extLst>
          </p:cNvPr>
          <p:cNvSpPr txBox="1">
            <a:spLocks/>
          </p:cNvSpPr>
          <p:nvPr/>
        </p:nvSpPr>
        <p:spPr>
          <a:xfrm>
            <a:off x="5910261" y="1639888"/>
            <a:ext cx="5583769" cy="438626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dirty="0">
              <a:solidFill>
                <a:srgbClr val="1C7DDB"/>
              </a:solidFill>
              <a:latin typeface="Abadi"/>
            </a:endParaRPr>
          </a:p>
        </p:txBody>
      </p:sp>
      <p:sp>
        <p:nvSpPr>
          <p:cNvPr id="7" name="TextBox 6">
            <a:extLst>
              <a:ext uri="{FF2B5EF4-FFF2-40B4-BE49-F238E27FC236}">
                <a16:creationId xmlns:a16="http://schemas.microsoft.com/office/drawing/2014/main" id="{D05804C1-D2ED-4C2B-81A5-0564C2F2B5F1}"/>
              </a:ext>
            </a:extLst>
          </p:cNvPr>
          <p:cNvSpPr txBox="1"/>
          <p:nvPr/>
        </p:nvSpPr>
        <p:spPr>
          <a:xfrm>
            <a:off x="5985928" y="1784350"/>
            <a:ext cx="5472043"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Create Target Variable (Y) and feature (X) </a:t>
            </a:r>
            <a:r>
              <a:rPr lang="en-US" dirty="0" err="1">
                <a:solidFill>
                  <a:schemeClr val="bg1"/>
                </a:solidFill>
                <a:latin typeface="Abadi" panose="020B0604020104020204" pitchFamily="34" charset="0"/>
              </a:rPr>
              <a:t>dataframes</a:t>
            </a:r>
            <a:endParaRPr lang="en-US" dirty="0">
              <a:solidFill>
                <a:schemeClr val="bg1"/>
              </a:solidFill>
              <a:latin typeface="Abadi" panose="020B0604020104020204" pitchFamily="34" charset="0"/>
            </a:endParaRPr>
          </a:p>
        </p:txBody>
      </p:sp>
      <p:sp>
        <p:nvSpPr>
          <p:cNvPr id="8" name="TextBox 7">
            <a:extLst>
              <a:ext uri="{FF2B5EF4-FFF2-40B4-BE49-F238E27FC236}">
                <a16:creationId xmlns:a16="http://schemas.microsoft.com/office/drawing/2014/main" id="{ECE24E68-80C3-4C7F-9170-49481E8950C9}"/>
              </a:ext>
            </a:extLst>
          </p:cNvPr>
          <p:cNvSpPr txBox="1"/>
          <p:nvPr/>
        </p:nvSpPr>
        <p:spPr>
          <a:xfrm>
            <a:off x="6126036" y="2416194"/>
            <a:ext cx="5227887"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Standardize the features in the X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1A60916E-5450-438C-899E-B6A2F705F134}"/>
              </a:ext>
            </a:extLst>
          </p:cNvPr>
          <p:cNvSpPr txBox="1"/>
          <p:nvPr/>
        </p:nvSpPr>
        <p:spPr>
          <a:xfrm>
            <a:off x="6074011" y="3063012"/>
            <a:ext cx="5331936" cy="369332"/>
          </a:xfrm>
          <a:prstGeom prst="rect">
            <a:avLst/>
          </a:prstGeom>
          <a:solidFill>
            <a:srgbClr val="4472C4"/>
          </a:solidFill>
        </p:spPr>
        <p:txBody>
          <a:bodyPr wrap="square" rtlCol="0">
            <a:spAutoFit/>
          </a:bodyPr>
          <a:lstStyle/>
          <a:p>
            <a:pPr algn="ctr"/>
            <a:r>
              <a:rPr lang="en-US" b="0" i="0" dirty="0">
                <a:solidFill>
                  <a:schemeClr val="bg1"/>
                </a:solidFill>
                <a:effectLst/>
                <a:latin typeface="-apple-system"/>
              </a:rPr>
              <a:t>Split the </a:t>
            </a:r>
            <a:r>
              <a:rPr lang="en-US" b="0" i="0" dirty="0" err="1">
                <a:solidFill>
                  <a:schemeClr val="bg1"/>
                </a:solidFill>
                <a:effectLst/>
                <a:latin typeface="-apple-system"/>
              </a:rPr>
              <a:t>dataframes</a:t>
            </a:r>
            <a:r>
              <a:rPr lang="en-US" b="0" i="0" dirty="0">
                <a:solidFill>
                  <a:schemeClr val="bg1"/>
                </a:solidFill>
                <a:effectLst/>
                <a:latin typeface="-apple-system"/>
              </a:rPr>
              <a:t> X and Y into training and test data</a:t>
            </a:r>
            <a:endParaRPr lang="en-US" dirty="0">
              <a:solidFill>
                <a:schemeClr val="bg1"/>
              </a:solidFill>
              <a:latin typeface="Abadi" panose="020B0604020104020204" pitchFamily="34" charset="0"/>
            </a:endParaRPr>
          </a:p>
        </p:txBody>
      </p:sp>
      <p:sp>
        <p:nvSpPr>
          <p:cNvPr id="10" name="TextBox 9">
            <a:extLst>
              <a:ext uri="{FF2B5EF4-FFF2-40B4-BE49-F238E27FC236}">
                <a16:creationId xmlns:a16="http://schemas.microsoft.com/office/drawing/2014/main" id="{A48B934E-615A-4000-BBB1-F06C36EAB89B}"/>
              </a:ext>
            </a:extLst>
          </p:cNvPr>
          <p:cNvSpPr txBox="1"/>
          <p:nvPr/>
        </p:nvSpPr>
        <p:spPr>
          <a:xfrm>
            <a:off x="5910262" y="3735528"/>
            <a:ext cx="5583768"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model object and a dictionary of parameters</a:t>
            </a:r>
          </a:p>
        </p:txBody>
      </p:sp>
      <p:sp>
        <p:nvSpPr>
          <p:cNvPr id="11" name="TextBox 10">
            <a:extLst>
              <a:ext uri="{FF2B5EF4-FFF2-40B4-BE49-F238E27FC236}">
                <a16:creationId xmlns:a16="http://schemas.microsoft.com/office/drawing/2014/main" id="{A95ACF62-F292-4773-99D2-FAF1AA4563B5}"/>
              </a:ext>
            </a:extLst>
          </p:cNvPr>
          <p:cNvSpPr txBox="1"/>
          <p:nvPr/>
        </p:nvSpPr>
        <p:spPr>
          <a:xfrm>
            <a:off x="6264040" y="4413034"/>
            <a:ext cx="502157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Use </a:t>
            </a:r>
            <a:r>
              <a:rPr lang="en-US" dirty="0" err="1">
                <a:solidFill>
                  <a:schemeClr val="bg1"/>
                </a:solidFill>
                <a:latin typeface="Abadi" panose="020B0604020104020204" pitchFamily="34" charset="0"/>
              </a:rPr>
              <a:t>Gridsearch</a:t>
            </a:r>
            <a:r>
              <a:rPr lang="en-US" dirty="0">
                <a:solidFill>
                  <a:schemeClr val="bg1"/>
                </a:solidFill>
                <a:latin typeface="Abadi" panose="020B0604020104020204" pitchFamily="34" charset="0"/>
              </a:rPr>
              <a:t> to fit the model on the training set and save the model with the best parameters</a:t>
            </a:r>
          </a:p>
        </p:txBody>
      </p:sp>
      <p:sp>
        <p:nvSpPr>
          <p:cNvPr id="12" name="TextBox 11">
            <a:extLst>
              <a:ext uri="{FF2B5EF4-FFF2-40B4-BE49-F238E27FC236}">
                <a16:creationId xmlns:a16="http://schemas.microsoft.com/office/drawing/2014/main" id="{8674ED8C-CC4F-4815-8D97-71D0748B70C1}"/>
              </a:ext>
            </a:extLst>
          </p:cNvPr>
          <p:cNvSpPr txBox="1"/>
          <p:nvPr/>
        </p:nvSpPr>
        <p:spPr>
          <a:xfrm>
            <a:off x="6057900" y="5328351"/>
            <a:ext cx="536416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Calculate the accuracy of the model on the test data,  plot the confusion matrix, and compare results</a:t>
            </a:r>
          </a:p>
        </p:txBody>
      </p:sp>
      <p:cxnSp>
        <p:nvCxnSpPr>
          <p:cNvPr id="13" name="Straight Arrow Connector 12">
            <a:extLst>
              <a:ext uri="{FF2B5EF4-FFF2-40B4-BE49-F238E27FC236}">
                <a16:creationId xmlns:a16="http://schemas.microsoft.com/office/drawing/2014/main" id="{D2CF9B15-7311-4E60-B06D-216EC4E94F57}"/>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77841BD-CAC5-46D0-BDFF-EF285ECBF413}"/>
              </a:ext>
            </a:extLst>
          </p:cNvPr>
          <p:cNvCxnSpPr/>
          <p:nvPr/>
        </p:nvCxnSpPr>
        <p:spPr>
          <a:xfrm>
            <a:off x="8714772" y="28095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6EC4240-90F6-48DF-8100-C33FB197B319}"/>
              </a:ext>
            </a:extLst>
          </p:cNvPr>
          <p:cNvCxnSpPr/>
          <p:nvPr/>
        </p:nvCxnSpPr>
        <p:spPr>
          <a:xfrm>
            <a:off x="8714771" y="348601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78BE7E-D3D0-4B41-8E21-A26A74DEC58C}"/>
              </a:ext>
            </a:extLst>
          </p:cNvPr>
          <p:cNvCxnSpPr/>
          <p:nvPr/>
        </p:nvCxnSpPr>
        <p:spPr>
          <a:xfrm>
            <a:off x="8714771" y="41467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5D3DBBA-6A62-4C68-AB4B-698899FBA850}"/>
              </a:ext>
            </a:extLst>
          </p:cNvPr>
          <p:cNvCxnSpPr/>
          <p:nvPr/>
        </p:nvCxnSpPr>
        <p:spPr>
          <a:xfrm>
            <a:off x="8717324" y="50700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Falcon 9 rockets are launched by SpaceX from the four following launch sites: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Picture 5">
            <a:extLst>
              <a:ext uri="{FF2B5EF4-FFF2-40B4-BE49-F238E27FC236}">
                <a16:creationId xmlns:a16="http://schemas.microsoft.com/office/drawing/2014/main" id="{7DB12B9A-9D51-4FF0-A16C-7070FDCF7AEA}"/>
              </a:ext>
            </a:extLst>
          </p:cNvPr>
          <p:cNvPicPr>
            <a:picLocks noChangeAspect="1"/>
          </p:cNvPicPr>
          <p:nvPr/>
        </p:nvPicPr>
        <p:blipFill>
          <a:blip r:embed="rId3"/>
          <a:stretch>
            <a:fillRect/>
          </a:stretch>
        </p:blipFill>
        <p:spPr>
          <a:xfrm>
            <a:off x="770011" y="3058846"/>
            <a:ext cx="2088419" cy="2966727"/>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91449"/>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The following five records belong to the launch site CCAFS LC-40: </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D3B22B63-F5E8-4DCE-9CE4-BA26E00F77BC}"/>
              </a:ext>
            </a:extLst>
          </p:cNvPr>
          <p:cNvPicPr>
            <a:picLocks noChangeAspect="1"/>
          </p:cNvPicPr>
          <p:nvPr/>
        </p:nvPicPr>
        <p:blipFill>
          <a:blip r:embed="rId3"/>
          <a:stretch>
            <a:fillRect/>
          </a:stretch>
        </p:blipFill>
        <p:spPr>
          <a:xfrm>
            <a:off x="881521" y="2669852"/>
            <a:ext cx="8295930" cy="3876345"/>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The total payload mass that has been carried by SpaceX rockets for all launches for their NASA (CRS) customer is over 45000 Kg:</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FA0DCB36-4B6A-4FEF-884D-915B7750EAE6}"/>
              </a:ext>
            </a:extLst>
          </p:cNvPr>
          <p:cNvPicPr>
            <a:picLocks noChangeAspect="1"/>
          </p:cNvPicPr>
          <p:nvPr/>
        </p:nvPicPr>
        <p:blipFill>
          <a:blip r:embed="rId3"/>
          <a:stretch>
            <a:fillRect/>
          </a:stretch>
        </p:blipFill>
        <p:spPr>
          <a:xfrm>
            <a:off x="906238" y="3257257"/>
            <a:ext cx="4059862" cy="104711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The average payload mass that has been carried by the booster version F9 v1.1 is just over 2900 Kg:</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C84E6BBD-5D68-4EA1-B96A-B5ED4D8A76F8}"/>
              </a:ext>
            </a:extLst>
          </p:cNvPr>
          <p:cNvPicPr>
            <a:picLocks noChangeAspect="1"/>
          </p:cNvPicPr>
          <p:nvPr/>
        </p:nvPicPr>
        <p:blipFill>
          <a:blip r:embed="rId3"/>
          <a:stretch>
            <a:fillRect/>
          </a:stretch>
        </p:blipFill>
        <p:spPr>
          <a:xfrm>
            <a:off x="943833" y="3313013"/>
            <a:ext cx="4337485" cy="879846"/>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The date when the first successful landing outcome on ground pad was achieved was Dec 22</a:t>
            </a:r>
            <a:r>
              <a:rPr lang="en-US" sz="2200" baseline="30000" dirty="0">
                <a:solidFill>
                  <a:schemeClr val="accent3">
                    <a:lumMod val="25000"/>
                  </a:schemeClr>
                </a:solidFill>
                <a:latin typeface="Abadi" panose="020B0604020104020204" pitchFamily="34" charset="0"/>
              </a:rPr>
              <a:t>nd</a:t>
            </a:r>
            <a:r>
              <a:rPr lang="en-US" sz="2200" dirty="0">
                <a:solidFill>
                  <a:schemeClr val="accent3">
                    <a:lumMod val="25000"/>
                  </a:schemeClr>
                </a:solidFill>
                <a:latin typeface="Abadi" panose="020B0604020104020204" pitchFamily="34" charset="0"/>
              </a:rPr>
              <a:t>, 2015: </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13F7260B-899C-49D9-BA85-7C33E79CA655}"/>
              </a:ext>
            </a:extLst>
          </p:cNvPr>
          <p:cNvPicPr>
            <a:picLocks noChangeAspect="1"/>
          </p:cNvPicPr>
          <p:nvPr/>
        </p:nvPicPr>
        <p:blipFill>
          <a:blip r:embed="rId3"/>
          <a:stretch>
            <a:fillRect/>
          </a:stretch>
        </p:blipFill>
        <p:spPr>
          <a:xfrm>
            <a:off x="848768" y="3301942"/>
            <a:ext cx="1894432" cy="1178756"/>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following four booster versions carrying a payload mass larger than 4000 Kg but smaller than 6000 kg have successfully landed on drone ships: </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AB023D23-B0A5-4635-A512-08F83BFA83ED}"/>
              </a:ext>
            </a:extLst>
          </p:cNvPr>
          <p:cNvPicPr>
            <a:picLocks noChangeAspect="1"/>
          </p:cNvPicPr>
          <p:nvPr/>
        </p:nvPicPr>
        <p:blipFill>
          <a:blip r:embed="rId3"/>
          <a:stretch>
            <a:fillRect/>
          </a:stretch>
        </p:blipFill>
        <p:spPr>
          <a:xfrm>
            <a:off x="910157" y="3580536"/>
            <a:ext cx="4531638" cy="2596780"/>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failed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The Mission Outcome of SpaceX launches has been largely successful except for one case of a Failure (in flight):</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1F5CFB13-7F50-4F19-A4F9-C006FF5D2DAD}"/>
              </a:ext>
            </a:extLst>
          </p:cNvPr>
          <p:cNvPicPr>
            <a:picLocks noChangeAspect="1"/>
          </p:cNvPicPr>
          <p:nvPr/>
        </p:nvPicPr>
        <p:blipFill>
          <a:blip r:embed="rId3"/>
          <a:stretch>
            <a:fillRect/>
          </a:stretch>
        </p:blipFill>
        <p:spPr>
          <a:xfrm>
            <a:off x="881688" y="3228277"/>
            <a:ext cx="4723288" cy="264841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827902"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The 12 booster versions listed on the right-side table have all carried the maximum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73242EC1-4A7A-49EE-9143-C5DB1227FD5C}"/>
              </a:ext>
            </a:extLst>
          </p:cNvPr>
          <p:cNvPicPr>
            <a:picLocks noChangeAspect="1"/>
          </p:cNvPicPr>
          <p:nvPr/>
        </p:nvPicPr>
        <p:blipFill>
          <a:blip r:embed="rId3"/>
          <a:stretch>
            <a:fillRect/>
          </a:stretch>
        </p:blipFill>
        <p:spPr>
          <a:xfrm>
            <a:off x="6385665" y="1434622"/>
            <a:ext cx="1632062" cy="5270759"/>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80298"/>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records displaying the month, failure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booster version and </a:t>
            </a:r>
            <a:r>
              <a:rPr lang="en-US" sz="2200" dirty="0" err="1">
                <a:solidFill>
                  <a:schemeClr val="accent3">
                    <a:lumMod val="25000"/>
                  </a:schemeClr>
                </a:solidFill>
                <a:latin typeface="Abadi"/>
              </a:rPr>
              <a:t>launch_site</a:t>
            </a:r>
            <a:r>
              <a:rPr lang="en-US" sz="2200" dirty="0">
                <a:solidFill>
                  <a:schemeClr val="accent3">
                    <a:lumMod val="25000"/>
                  </a:schemeClr>
                </a:solidFill>
                <a:latin typeface="Abadi"/>
              </a:rPr>
              <a:t> for the months of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In April and October 2015 two booster versions launched from the CCAFS LC-40 launch site failed to land in a drone ship: </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E517F6CF-81D2-47A1-8084-96AFA7924CB9}"/>
              </a:ext>
            </a:extLst>
          </p:cNvPr>
          <p:cNvPicPr>
            <a:picLocks noChangeAspect="1"/>
          </p:cNvPicPr>
          <p:nvPr/>
        </p:nvPicPr>
        <p:blipFill>
          <a:blip r:embed="rId3"/>
          <a:stretch>
            <a:fillRect/>
          </a:stretch>
        </p:blipFill>
        <p:spPr>
          <a:xfrm>
            <a:off x="868390" y="3910396"/>
            <a:ext cx="9123103" cy="2003672"/>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83112"/>
            <a:ext cx="5441219" cy="4693851"/>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between the date 2010-06-04 and 2017-03-20, in descending order</a:t>
            </a:r>
          </a:p>
          <a:p>
            <a:pPr>
              <a:lnSpc>
                <a:spcPct val="100000"/>
              </a:lnSpc>
              <a:spcBef>
                <a:spcPts val="1400"/>
              </a:spcBef>
            </a:pPr>
            <a:r>
              <a:rPr lang="en-US" sz="2200" dirty="0">
                <a:solidFill>
                  <a:schemeClr val="accent3">
                    <a:lumMod val="25000"/>
                  </a:schemeClr>
                </a:solidFill>
                <a:latin typeface="Abadi" panose="020B0604020104020204" pitchFamily="34" charset="0"/>
              </a:rPr>
              <a:t>Between 2010-06-04 and 2017-03-20, there were ten cases where landing was not attempted. There were five cases each of successful landings in ground pads and drone ships, and five cases of failed landings in drone ships. </a:t>
            </a:r>
          </a:p>
          <a:p>
            <a:pPr>
              <a:lnSpc>
                <a:spcPct val="100000"/>
              </a:lnSpc>
              <a:spcBef>
                <a:spcPts val="1400"/>
              </a:spcBef>
            </a:pPr>
            <a:r>
              <a:rPr lang="en-US" sz="2200" dirty="0">
                <a:solidFill>
                  <a:schemeClr val="accent3">
                    <a:lumMod val="25000"/>
                  </a:schemeClr>
                </a:solidFill>
                <a:latin typeface="Abadi" panose="020B0604020104020204" pitchFamily="34" charset="0"/>
              </a:rPr>
              <a:t>Other landing outcomes had 3 or fewer cases.</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Rank Landing Outcomes Between 2010-06-04 and 2017-03-20</a:t>
            </a:r>
            <a:endParaRPr lang="en-US" dirty="0">
              <a:solidFill>
                <a:srgbClr val="0B49CB"/>
              </a:solidFill>
              <a:latin typeface="Abadi"/>
            </a:endParaRPr>
          </a:p>
        </p:txBody>
      </p:sp>
      <p:pic>
        <p:nvPicPr>
          <p:cNvPr id="6" name="Picture 5">
            <a:extLst>
              <a:ext uri="{FF2B5EF4-FFF2-40B4-BE49-F238E27FC236}">
                <a16:creationId xmlns:a16="http://schemas.microsoft.com/office/drawing/2014/main" id="{2ABE108A-2AAB-4E00-8903-5580CE0CC340}"/>
              </a:ext>
            </a:extLst>
          </p:cNvPr>
          <p:cNvPicPr>
            <a:picLocks noChangeAspect="1"/>
          </p:cNvPicPr>
          <p:nvPr/>
        </p:nvPicPr>
        <p:blipFill>
          <a:blip r:embed="rId3"/>
          <a:stretch>
            <a:fillRect/>
          </a:stretch>
        </p:blipFill>
        <p:spPr>
          <a:xfrm>
            <a:off x="6624401" y="1588642"/>
            <a:ext cx="4745137" cy="3864304"/>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29304"/>
            <a:ext cx="10237127" cy="46900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R="0">
              <a:spcBef>
                <a:spcPts val="1400"/>
              </a:spcBef>
              <a:spcAft>
                <a:spcPts val="0"/>
              </a:spcAft>
            </a:pPr>
            <a:r>
              <a:rPr lang="en-CA" sz="2200" dirty="0">
                <a:solidFill>
                  <a:schemeClr val="accent3">
                    <a:lumMod val="25000"/>
                  </a:schemeClr>
                </a:solidFill>
                <a:latin typeface="Abadi" panose="020B0604020104020204" pitchFamily="34" charset="0"/>
              </a:rPr>
              <a:t>Our company </a:t>
            </a:r>
            <a:r>
              <a:rPr lang="en-CA" sz="2200" dirty="0" err="1">
                <a:solidFill>
                  <a:schemeClr val="accent3">
                    <a:lumMod val="25000"/>
                  </a:schemeClr>
                </a:solidFill>
                <a:latin typeface="Abadi" panose="020B0604020104020204" pitchFamily="34" charset="0"/>
              </a:rPr>
              <a:t>SpaceY</a:t>
            </a:r>
            <a:r>
              <a:rPr lang="en-CA" sz="2200" dirty="0">
                <a:solidFill>
                  <a:schemeClr val="accent3">
                    <a:lumMod val="25000"/>
                  </a:schemeClr>
                </a:solidFill>
                <a:latin typeface="Abadi" panose="020B0604020104020204" pitchFamily="34" charset="0"/>
              </a:rPr>
              <a:t> aims to provide affordable space travel</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Most providers are currently offering launches that cost over USD$165 million </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SpaceX is currently advertising Falcon 9 rocket launches at a cost of USD$62 million</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By reusing the first stage of Falcon 9 rockets, SpaceX can significantly reduce costs</a:t>
            </a:r>
            <a:endParaRPr lang="en-US" sz="1800" dirty="0">
              <a:solidFill>
                <a:srgbClr val="1F1F1F"/>
              </a:solidFill>
              <a:latin typeface="Source Sans Pro" panose="020B0503030403020204" pitchFamily="34" charset="0"/>
              <a:cs typeface="Times New Roman" panose="02020603050405020304" pitchFamily="18" charset="0"/>
            </a:endParaRP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For our enterprise to be successful, we must be able to offer competitive prices</a:t>
            </a:r>
            <a:endParaRPr lang="en-US" sz="1800" dirty="0">
              <a:solidFill>
                <a:srgbClr val="1F1F1F"/>
              </a:solidFill>
              <a:latin typeface="Source Sans Pro" panose="020B0503030403020204" pitchFamily="34" charset="0"/>
              <a:cs typeface="Times New Roman" panose="02020603050405020304" pitchFamily="18" charset="0"/>
            </a:endParaRPr>
          </a:p>
          <a:p>
            <a:pPr>
              <a:spcBef>
                <a:spcPts val="1400"/>
              </a:spcBef>
            </a:pPr>
            <a:r>
              <a:rPr lang="en-CA" sz="2200" dirty="0">
                <a:solidFill>
                  <a:schemeClr val="accent3">
                    <a:lumMod val="25000"/>
                  </a:schemeClr>
                </a:solidFill>
                <a:latin typeface="Abadi" panose="020B0604020104020204" pitchFamily="34" charset="0"/>
              </a:rPr>
              <a:t>As a first step, our goals are: </a:t>
            </a:r>
            <a:endParaRPr lang="en-US" sz="2200" dirty="0">
              <a:solidFill>
                <a:schemeClr val="accent3">
                  <a:lumMod val="25000"/>
                </a:schemeClr>
              </a:solidFill>
              <a:latin typeface="Abadi" panose="020B0604020104020204" pitchFamily="34" charset="0"/>
            </a:endParaRP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To gather information about SpaceX launches</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To explore the relationship between predictor  variables and landing  outcome </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To determine if SpaceX will reuse the first stage of their launches</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To determine the price of SpaceX launches</a:t>
            </a:r>
            <a:endParaRPr lang="en-US" sz="1800" dirty="0">
              <a:solidFill>
                <a:srgbClr val="1F1F1F"/>
              </a:solidFill>
              <a:latin typeface="Source Sans Pro" panose="020B0503030403020204" pitchFamily="34" charset="0"/>
              <a:cs typeface="Times New Roman" panose="02020603050405020304" pitchFamily="18" charset="0"/>
            </a:endParaRP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80449"/>
            <a:ext cx="10291689"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We used the SpaceX REST API and web scraped a Wiki page for past SpaceX launch data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We inspected the data and created a target variable Y by converting the Outcome attribute into successful (1) and unsuccessful (0) landings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four classification models</a:t>
            </a:r>
          </a:p>
          <a:p>
            <a:pPr lvl="1">
              <a:lnSpc>
                <a:spcPct val="120000"/>
              </a:lnSpc>
              <a:spcBef>
                <a:spcPts val="1400"/>
              </a:spcBef>
            </a:pPr>
            <a:r>
              <a:rPr lang="en-US" sz="7600" dirty="0">
                <a:solidFill>
                  <a:schemeClr val="bg2">
                    <a:lumMod val="50000"/>
                  </a:schemeClr>
                </a:solidFill>
                <a:latin typeface="Abadi"/>
              </a:rPr>
              <a:t>For each model we split the data into training and testing sets, we built and obtained the best model parameters based on the train set, and evaluated the model using the test set</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Python code was used for data collection</a:t>
            </a:r>
          </a:p>
          <a:p>
            <a:pPr>
              <a:lnSpc>
                <a:spcPct val="100000"/>
              </a:lnSpc>
              <a:spcBef>
                <a:spcPts val="1400"/>
              </a:spcBef>
            </a:pPr>
            <a:r>
              <a:rPr lang="en-US" sz="2200" dirty="0">
                <a:solidFill>
                  <a:schemeClr val="accent3">
                    <a:lumMod val="25000"/>
                  </a:schemeClr>
                </a:solidFill>
                <a:latin typeface="Abadi" panose="020B0604020104020204" pitchFamily="34" charset="0"/>
              </a:rPr>
              <a:t>Two main sources of information were used to collect data:</a:t>
            </a:r>
          </a:p>
          <a:p>
            <a:pPr marL="0" indent="0" algn="l">
              <a:buNone/>
            </a:pPr>
            <a:r>
              <a:rPr lang="en-US" sz="2200" dirty="0">
                <a:solidFill>
                  <a:schemeClr val="accent3">
                    <a:lumMod val="25000"/>
                  </a:schemeClr>
                </a:solidFill>
                <a:latin typeface="Abadi" panose="020B0604020104020204" pitchFamily="34" charset="0"/>
              </a:rPr>
              <a:t>1) Get requests were made to several endpoints of the SpaceX REST API to collect data on launches including information about: </a:t>
            </a:r>
          </a:p>
          <a:p>
            <a:pPr lvl="1"/>
            <a:r>
              <a:rPr lang="en-US" sz="2000" b="0" i="0" dirty="0">
                <a:solidFill>
                  <a:srgbClr val="333333"/>
                </a:solidFill>
                <a:effectLst/>
                <a:latin typeface="OpenSans"/>
              </a:rPr>
              <a:t>The rocket used, payload delivered, launch specifications, landing specifications, and landing outcome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 Web scraping was used on a selected Wiki page: </a:t>
            </a:r>
            <a:r>
              <a:rPr lang="en-US" sz="2000" b="0" i="0" u="sng" dirty="0">
                <a:effectLst/>
                <a:latin typeface="-apple-system"/>
                <a:hlinkClick r:id="rId3"/>
              </a:rPr>
              <a:t>https://en.wikipedia.org/wiki/List_of_Falcon_9_and_Falcon_Heavy_launches</a:t>
            </a:r>
            <a:r>
              <a:rPr lang="en-US" sz="2000" b="0" i="0" u="sng" dirty="0">
                <a:effectLst/>
                <a:latin typeface="-apple-system"/>
              </a:rPr>
              <a:t> </a:t>
            </a:r>
            <a:endParaRPr lang="en-US" sz="2200" dirty="0">
              <a:solidFill>
                <a:schemeClr val="accent3">
                  <a:lumMod val="25000"/>
                </a:schemeClr>
              </a:solidFill>
              <a:latin typeface="Abadi" panose="020B0604020104020204" pitchFamily="34" charset="0"/>
            </a:endParaRPr>
          </a:p>
          <a:p>
            <a:pPr lvl="1"/>
            <a:r>
              <a:rPr lang="en-US" sz="2000" dirty="0">
                <a:solidFill>
                  <a:srgbClr val="333333"/>
                </a:solidFill>
                <a:latin typeface="OpenSans"/>
              </a:rPr>
              <a:t>Falcon 9 launch records were extracted from an HTML table using the </a:t>
            </a:r>
            <a:r>
              <a:rPr lang="en-US" sz="2000" dirty="0" err="1">
                <a:solidFill>
                  <a:srgbClr val="333333"/>
                </a:solidFill>
                <a:latin typeface="OpenSans"/>
              </a:rPr>
              <a:t>BeautifulSoup</a:t>
            </a:r>
            <a:r>
              <a:rPr lang="en-US" sz="2000" dirty="0">
                <a:solidFill>
                  <a:srgbClr val="333333"/>
                </a:solidFill>
                <a:latin typeface="OpenSans"/>
              </a:rPr>
              <a:t> package </a:t>
            </a:r>
          </a:p>
          <a:p>
            <a:pPr lvl="1"/>
            <a:r>
              <a:rPr lang="en-US" sz="2000" dirty="0">
                <a:solidFill>
                  <a:srgbClr val="333333"/>
                </a:solidFill>
                <a:latin typeface="OpenSans"/>
              </a:rPr>
              <a:t>The rows of the relevant HTML table were scraped to save launch records into a python dictionary that was converted to a </a:t>
            </a:r>
            <a:r>
              <a:rPr lang="en-US" sz="2000" dirty="0" err="1">
                <a:solidFill>
                  <a:srgbClr val="333333"/>
                </a:solidFill>
                <a:latin typeface="OpenSans"/>
              </a:rPr>
              <a:t>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1163400" y="6025573"/>
            <a:ext cx="330630" cy="401638"/>
          </a:xfrm>
        </p:spPr>
        <p:txBody>
          <a:bodyPr/>
          <a:lstStyle/>
          <a:p>
            <a:pPr algn="ctr"/>
            <a:fld id="{5075537C-CA84-1446-933C-8E9D027F9201}" type="slidenum">
              <a:rPr lang="en-US" sz="1800" smtClean="0"/>
              <a:pPr algn="ctr"/>
              <a:t>8</a:t>
            </a:fld>
            <a:endParaRPr lang="en-US" sz="180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1" y="1639888"/>
            <a:ext cx="5583769" cy="4386262"/>
          </a:xfrm>
          <a:prstGeom prst="rect">
            <a:avLst/>
          </a:prstGeom>
          <a:ln>
            <a:solidFill>
              <a:srgbClr val="0B49CB"/>
            </a:solidFill>
            <a:prstDash val="dash"/>
          </a:ln>
        </p:spPr>
        <p:txBody>
          <a:bodyPr vert="horz" lIns="91440" tIns="45720" rIns="91440" bIns="45720" rtlCol="0" anchor="t">
            <a:normAutofit/>
          </a:bodyPr>
          <a:lstStyle/>
          <a:p>
            <a:pPr marL="0" indent="0" algn="ctr">
              <a:buNone/>
            </a:pPr>
            <a:endParaRPr lang="en-US" sz="1800" dirty="0">
              <a:solidFill>
                <a:srgbClr val="1C7DDB"/>
              </a:solidFill>
              <a:latin typeface="Abadi"/>
            </a:endParaRPr>
          </a:p>
          <a:p>
            <a:pPr marL="0" indent="0" algn="ctr">
              <a:buNone/>
            </a:pPr>
            <a:endParaRPr lang="en-US" sz="1800" dirty="0">
              <a:solidFill>
                <a:srgbClr val="1C7DDB"/>
              </a:solidFill>
              <a:latin typeface="Abadi"/>
            </a:endParaRPr>
          </a:p>
          <a:p>
            <a:pPr marL="0" indent="0" algn="ctr">
              <a:buNone/>
            </a:pPr>
            <a:endParaRPr lang="en-US" sz="1800" dirty="0">
              <a:solidFill>
                <a:srgbClr val="1C7DDB"/>
              </a:solidFill>
              <a:latin typeface="Abadi"/>
            </a:endParaRPr>
          </a:p>
          <a:p>
            <a:pPr marL="0" indent="0" algn="ctr">
              <a:buNone/>
            </a:pPr>
            <a:endParaRPr lang="en-US" sz="18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gn="l"/>
            <a:r>
              <a:rPr lang="en-US" sz="2200" dirty="0">
                <a:solidFill>
                  <a:schemeClr val="accent3">
                    <a:lumMod val="25000"/>
                  </a:schemeClr>
                </a:solidFill>
                <a:latin typeface="Abadi" panose="020B0604020104020204" pitchFamily="34" charset="0"/>
              </a:rPr>
              <a:t>Get requests were performed on different endpoints of the SpaceX REST API to collect information on past launches and save them into a pandas </a:t>
            </a:r>
            <a:r>
              <a:rPr lang="en-US" sz="2200" dirty="0" err="1">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for the SpaceX API calls notebook: </a:t>
            </a:r>
            <a:r>
              <a:rPr lang="en-US" sz="2200" dirty="0">
                <a:solidFill>
                  <a:schemeClr val="accent3">
                    <a:lumMod val="25000"/>
                  </a:schemeClr>
                </a:solidFill>
                <a:latin typeface="Abadi" panose="020B0604020104020204" pitchFamily="34" charset="0"/>
                <a:hlinkClick r:id="rId3"/>
              </a:rPr>
              <a:t>https://github.com/mtejo/ibmcapstone/blob/main/jupyter-labs-spacex-data-collection-api-HMDTCompleted.ipynb</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TextBox 1">
            <a:extLst>
              <a:ext uri="{FF2B5EF4-FFF2-40B4-BE49-F238E27FC236}">
                <a16:creationId xmlns:a16="http://schemas.microsoft.com/office/drawing/2014/main" id="{0EB91D46-4054-475C-B350-99DDE0851CDE}"/>
              </a:ext>
            </a:extLst>
          </p:cNvPr>
          <p:cNvSpPr txBox="1"/>
          <p:nvPr/>
        </p:nvSpPr>
        <p:spPr>
          <a:xfrm>
            <a:off x="7047198" y="1784350"/>
            <a:ext cx="3335148"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Get request to SpaceX REST API</a:t>
            </a:r>
          </a:p>
        </p:txBody>
      </p:sp>
      <p:sp>
        <p:nvSpPr>
          <p:cNvPr id="7" name="TextBox 6">
            <a:extLst>
              <a:ext uri="{FF2B5EF4-FFF2-40B4-BE49-F238E27FC236}">
                <a16:creationId xmlns:a16="http://schemas.microsoft.com/office/drawing/2014/main" id="{B40C962F-448E-4330-A993-4D0FA2A94938}"/>
              </a:ext>
            </a:extLst>
          </p:cNvPr>
          <p:cNvSpPr txBox="1"/>
          <p:nvPr/>
        </p:nvSpPr>
        <p:spPr>
          <a:xfrm>
            <a:off x="6863691" y="2390496"/>
            <a:ext cx="3702161"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Normalize the response </a:t>
            </a:r>
            <a:r>
              <a:rPr lang="en-US" dirty="0" err="1">
                <a:solidFill>
                  <a:schemeClr val="bg1"/>
                </a:solidFill>
                <a:latin typeface="Abadi" panose="020B0604020104020204" pitchFamily="34" charset="0"/>
              </a:rPr>
              <a:t>json</a:t>
            </a:r>
            <a:r>
              <a:rPr lang="en-US" dirty="0">
                <a:solidFill>
                  <a:schemeClr val="bg1"/>
                </a:solidFill>
                <a:latin typeface="Abadi" panose="020B0604020104020204" pitchFamily="34" charset="0"/>
              </a:rPr>
              <a:t> object</a:t>
            </a:r>
          </a:p>
        </p:txBody>
      </p:sp>
      <p:sp>
        <p:nvSpPr>
          <p:cNvPr id="8" name="TextBox 7">
            <a:extLst>
              <a:ext uri="{FF2B5EF4-FFF2-40B4-BE49-F238E27FC236}">
                <a16:creationId xmlns:a16="http://schemas.microsoft.com/office/drawing/2014/main" id="{5F9A05E9-DA72-4541-8FA5-85D04856F76F}"/>
              </a:ext>
            </a:extLst>
          </p:cNvPr>
          <p:cNvSpPr txBox="1"/>
          <p:nvPr/>
        </p:nvSpPr>
        <p:spPr>
          <a:xfrm>
            <a:off x="6863691" y="3063012"/>
            <a:ext cx="395438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Save response as a pandas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04638236-3D02-49CE-A4C8-5FEC1CE1B79C}"/>
              </a:ext>
            </a:extLst>
          </p:cNvPr>
          <p:cNvSpPr txBox="1"/>
          <p:nvPr/>
        </p:nvSpPr>
        <p:spPr>
          <a:xfrm>
            <a:off x="6540500" y="3735528"/>
            <a:ext cx="4622899"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Subset the </a:t>
            </a:r>
            <a:r>
              <a:rPr lang="en-US" dirty="0" err="1">
                <a:solidFill>
                  <a:schemeClr val="bg1"/>
                </a:solidFill>
                <a:latin typeface="Abadi" panose="020B0604020104020204" pitchFamily="34" charset="0"/>
              </a:rPr>
              <a:t>dataframe</a:t>
            </a:r>
            <a:r>
              <a:rPr lang="en-US" dirty="0">
                <a:solidFill>
                  <a:schemeClr val="bg1"/>
                </a:solidFill>
                <a:latin typeface="Abadi" panose="020B0604020104020204" pitchFamily="34" charset="0"/>
              </a:rPr>
              <a:t> for selected features &amp; a selected time frame &amp; Falcon 9 launches</a:t>
            </a:r>
          </a:p>
        </p:txBody>
      </p:sp>
      <p:sp>
        <p:nvSpPr>
          <p:cNvPr id="10" name="TextBox 9">
            <a:extLst>
              <a:ext uri="{FF2B5EF4-FFF2-40B4-BE49-F238E27FC236}">
                <a16:creationId xmlns:a16="http://schemas.microsoft.com/office/drawing/2014/main" id="{20969310-1265-4840-8534-D9AABDB32AA9}"/>
              </a:ext>
            </a:extLst>
          </p:cNvPr>
          <p:cNvSpPr txBox="1"/>
          <p:nvPr/>
        </p:nvSpPr>
        <p:spPr>
          <a:xfrm>
            <a:off x="6928724" y="4688318"/>
            <a:ext cx="3702161"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Replace missing values of features</a:t>
            </a:r>
          </a:p>
        </p:txBody>
      </p:sp>
      <p:sp>
        <p:nvSpPr>
          <p:cNvPr id="11" name="TextBox 10">
            <a:extLst>
              <a:ext uri="{FF2B5EF4-FFF2-40B4-BE49-F238E27FC236}">
                <a16:creationId xmlns:a16="http://schemas.microsoft.com/office/drawing/2014/main" id="{B548DBD3-7D19-4F53-8F7F-16696816E0AD}"/>
              </a:ext>
            </a:extLst>
          </p:cNvPr>
          <p:cNvSpPr txBox="1"/>
          <p:nvPr/>
        </p:nvSpPr>
        <p:spPr>
          <a:xfrm>
            <a:off x="6057900" y="5328351"/>
            <a:ext cx="536416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Use </a:t>
            </a:r>
            <a:r>
              <a:rPr lang="en-US" dirty="0" err="1">
                <a:solidFill>
                  <a:schemeClr val="bg1"/>
                </a:solidFill>
                <a:latin typeface="Abadi" panose="020B0604020104020204" pitchFamily="34" charset="0"/>
              </a:rPr>
              <a:t>dataframe</a:t>
            </a:r>
            <a:r>
              <a:rPr lang="en-US" dirty="0">
                <a:solidFill>
                  <a:schemeClr val="bg1"/>
                </a:solidFill>
                <a:latin typeface="Abadi" panose="020B0604020104020204" pitchFamily="34" charset="0"/>
              </a:rPr>
              <a:t> columns to make other API calls to append additional information to the final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cxnSp>
        <p:nvCxnSpPr>
          <p:cNvPr id="13" name="Straight Arrow Connector 12">
            <a:extLst>
              <a:ext uri="{FF2B5EF4-FFF2-40B4-BE49-F238E27FC236}">
                <a16:creationId xmlns:a16="http://schemas.microsoft.com/office/drawing/2014/main" id="{689BF9B3-B841-4C6D-BAD3-FDFB0ACEE884}"/>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292A6EA-28CF-4A91-8B56-392E6F21C65C}"/>
              </a:ext>
            </a:extLst>
          </p:cNvPr>
          <p:cNvCxnSpPr/>
          <p:nvPr/>
        </p:nvCxnSpPr>
        <p:spPr>
          <a:xfrm>
            <a:off x="8714772" y="28095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6C4E4C1-B0E4-4FDA-B5F5-AB267258B712}"/>
              </a:ext>
            </a:extLst>
          </p:cNvPr>
          <p:cNvCxnSpPr/>
          <p:nvPr/>
        </p:nvCxnSpPr>
        <p:spPr>
          <a:xfrm>
            <a:off x="8714771" y="348601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15489A6-2B2B-4311-8030-1970F69AEBF9}"/>
              </a:ext>
            </a:extLst>
          </p:cNvPr>
          <p:cNvCxnSpPr/>
          <p:nvPr/>
        </p:nvCxnSpPr>
        <p:spPr>
          <a:xfrm>
            <a:off x="8714771" y="44134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0FB654-D52B-424C-ABFF-F2612551E5F6}"/>
              </a:ext>
            </a:extLst>
          </p:cNvPr>
          <p:cNvCxnSpPr/>
          <p:nvPr/>
        </p:nvCxnSpPr>
        <p:spPr>
          <a:xfrm>
            <a:off x="8717324" y="50700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4371170"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A get request was performed on a selected Wiki page to extract launch records from an HTML table into a python dictionary and convert it to a </a:t>
            </a:r>
            <a:r>
              <a:rPr lang="en-US" sz="2200" dirty="0" err="1">
                <a:solidFill>
                  <a:schemeClr val="accent3">
                    <a:lumMod val="25000"/>
                  </a:schemeClr>
                </a:solidFill>
                <a:latin typeface="Abadi"/>
              </a:rPr>
              <a:t>dataframe</a:t>
            </a: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for the web scraping notebook: </a:t>
            </a:r>
            <a:r>
              <a:rPr lang="en-US" sz="2200" dirty="0">
                <a:solidFill>
                  <a:schemeClr val="accent3">
                    <a:lumMod val="25000"/>
                  </a:schemeClr>
                </a:solidFill>
                <a:latin typeface="Abadi" panose="020B0604020104020204" pitchFamily="34" charset="0"/>
                <a:hlinkClick r:id="rId3"/>
              </a:rPr>
              <a:t>https://github.com/mtejo/ibmcapstone/blob/main/jupyter-labs-webscraping-HMDTCompleted.ipynb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Content Placeholder 4">
            <a:extLst>
              <a:ext uri="{FF2B5EF4-FFF2-40B4-BE49-F238E27FC236}">
                <a16:creationId xmlns:a16="http://schemas.microsoft.com/office/drawing/2014/main" id="{DBD55039-F966-4764-AFA4-A0D28CD25905}"/>
              </a:ext>
            </a:extLst>
          </p:cNvPr>
          <p:cNvSpPr txBox="1">
            <a:spLocks/>
          </p:cNvSpPr>
          <p:nvPr/>
        </p:nvSpPr>
        <p:spPr>
          <a:xfrm>
            <a:off x="5803900" y="1639888"/>
            <a:ext cx="5778499" cy="438626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dirty="0">
              <a:solidFill>
                <a:srgbClr val="1C7DDB"/>
              </a:solidFill>
              <a:latin typeface="Abadi"/>
            </a:endParaRPr>
          </a:p>
        </p:txBody>
      </p:sp>
      <p:sp>
        <p:nvSpPr>
          <p:cNvPr id="8" name="TextBox 7">
            <a:extLst>
              <a:ext uri="{FF2B5EF4-FFF2-40B4-BE49-F238E27FC236}">
                <a16:creationId xmlns:a16="http://schemas.microsoft.com/office/drawing/2014/main" id="{526204E4-EE04-4B0A-BBAA-B1CF7035C2C7}"/>
              </a:ext>
            </a:extLst>
          </p:cNvPr>
          <p:cNvSpPr txBox="1"/>
          <p:nvPr/>
        </p:nvSpPr>
        <p:spPr>
          <a:xfrm>
            <a:off x="6350001" y="1784350"/>
            <a:ext cx="4468080"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Get request to Falcon9 Launch HTML page </a:t>
            </a:r>
          </a:p>
        </p:txBody>
      </p:sp>
      <p:sp>
        <p:nvSpPr>
          <p:cNvPr id="10" name="TextBox 9">
            <a:extLst>
              <a:ext uri="{FF2B5EF4-FFF2-40B4-BE49-F238E27FC236}">
                <a16:creationId xmlns:a16="http://schemas.microsoft.com/office/drawing/2014/main" id="{0107D4CE-0958-4404-AD10-B09FBF82C569}"/>
              </a:ext>
            </a:extLst>
          </p:cNvPr>
          <p:cNvSpPr txBox="1"/>
          <p:nvPr/>
        </p:nvSpPr>
        <p:spPr>
          <a:xfrm>
            <a:off x="6350001" y="3113812"/>
            <a:ext cx="446807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Extract column names from table of interest</a:t>
            </a:r>
          </a:p>
        </p:txBody>
      </p:sp>
      <p:sp>
        <p:nvSpPr>
          <p:cNvPr id="12" name="TextBox 11">
            <a:extLst>
              <a:ext uri="{FF2B5EF4-FFF2-40B4-BE49-F238E27FC236}">
                <a16:creationId xmlns:a16="http://schemas.microsoft.com/office/drawing/2014/main" id="{5961F87C-9CDB-41BF-A7C8-FBBFA0B9AA2F}"/>
              </a:ext>
            </a:extLst>
          </p:cNvPr>
          <p:cNvSpPr txBox="1"/>
          <p:nvPr/>
        </p:nvSpPr>
        <p:spPr>
          <a:xfrm>
            <a:off x="6540500" y="3837128"/>
            <a:ext cx="462289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dictionary with column name keys</a:t>
            </a:r>
          </a:p>
        </p:txBody>
      </p:sp>
      <p:sp>
        <p:nvSpPr>
          <p:cNvPr id="13" name="TextBox 12">
            <a:extLst>
              <a:ext uri="{FF2B5EF4-FFF2-40B4-BE49-F238E27FC236}">
                <a16:creationId xmlns:a16="http://schemas.microsoft.com/office/drawing/2014/main" id="{E03A84CC-416D-42B5-8899-25BDABFD7D6B}"/>
              </a:ext>
            </a:extLst>
          </p:cNvPr>
          <p:cNvSpPr txBox="1"/>
          <p:nvPr/>
        </p:nvSpPr>
        <p:spPr>
          <a:xfrm>
            <a:off x="6057900" y="4472418"/>
            <a:ext cx="522771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Fill dictionary with launch records extracted from table rows</a:t>
            </a:r>
          </a:p>
        </p:txBody>
      </p:sp>
      <p:sp>
        <p:nvSpPr>
          <p:cNvPr id="14" name="TextBox 13">
            <a:extLst>
              <a:ext uri="{FF2B5EF4-FFF2-40B4-BE49-F238E27FC236}">
                <a16:creationId xmlns:a16="http://schemas.microsoft.com/office/drawing/2014/main" id="{DAB47A8A-5DB0-4AB4-9A0E-BDC2A5584650}"/>
              </a:ext>
            </a:extLst>
          </p:cNvPr>
          <p:cNvSpPr txBox="1"/>
          <p:nvPr/>
        </p:nvSpPr>
        <p:spPr>
          <a:xfrm>
            <a:off x="6057900" y="5328351"/>
            <a:ext cx="5364161"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a:t>
            </a:r>
            <a:r>
              <a:rPr lang="en-US" dirty="0" err="1">
                <a:solidFill>
                  <a:schemeClr val="bg1"/>
                </a:solidFill>
                <a:latin typeface="Abadi" panose="020B0604020104020204" pitchFamily="34" charset="0"/>
              </a:rPr>
              <a:t>dataframe</a:t>
            </a:r>
            <a:r>
              <a:rPr lang="en-US" dirty="0">
                <a:solidFill>
                  <a:schemeClr val="bg1"/>
                </a:solidFill>
                <a:latin typeface="Abadi" panose="020B0604020104020204" pitchFamily="34" charset="0"/>
              </a:rPr>
              <a:t> from the dictionary</a:t>
            </a:r>
          </a:p>
        </p:txBody>
      </p:sp>
      <p:cxnSp>
        <p:nvCxnSpPr>
          <p:cNvPr id="15" name="Straight Arrow Connector 14">
            <a:extLst>
              <a:ext uri="{FF2B5EF4-FFF2-40B4-BE49-F238E27FC236}">
                <a16:creationId xmlns:a16="http://schemas.microsoft.com/office/drawing/2014/main" id="{66603E5B-0E63-46F6-9C08-37A392B657D9}"/>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C1037F6-FE88-414A-9940-6A9F3C094288}"/>
              </a:ext>
            </a:extLst>
          </p:cNvPr>
          <p:cNvCxnSpPr/>
          <p:nvPr/>
        </p:nvCxnSpPr>
        <p:spPr>
          <a:xfrm>
            <a:off x="8714772" y="28476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5024BEC-102A-4184-965B-433837D978BE}"/>
              </a:ext>
            </a:extLst>
          </p:cNvPr>
          <p:cNvCxnSpPr/>
          <p:nvPr/>
        </p:nvCxnSpPr>
        <p:spPr>
          <a:xfrm>
            <a:off x="8714771" y="3533408"/>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B727DFB-A369-4F32-8476-74F49AA744EB}"/>
              </a:ext>
            </a:extLst>
          </p:cNvPr>
          <p:cNvCxnSpPr/>
          <p:nvPr/>
        </p:nvCxnSpPr>
        <p:spPr>
          <a:xfrm>
            <a:off x="8714771" y="41975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BA9016A-B147-40E2-A83D-FA4297B48A22}"/>
              </a:ext>
            </a:extLst>
          </p:cNvPr>
          <p:cNvCxnSpPr/>
          <p:nvPr/>
        </p:nvCxnSpPr>
        <p:spPr>
          <a:xfrm>
            <a:off x="8717324" y="51335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7B78BD2-C0BF-4D53-9D0E-5C2829EF48B9}"/>
              </a:ext>
            </a:extLst>
          </p:cNvPr>
          <p:cNvSpPr txBox="1"/>
          <p:nvPr/>
        </p:nvSpPr>
        <p:spPr>
          <a:xfrm>
            <a:off x="5910261" y="2415896"/>
            <a:ext cx="5511800"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t>
            </a:r>
            <a:r>
              <a:rPr lang="en-US" dirty="0" err="1">
                <a:solidFill>
                  <a:schemeClr val="bg1"/>
                </a:solidFill>
                <a:latin typeface="Abadi" panose="020B0604020104020204" pitchFamily="34" charset="0"/>
              </a:rPr>
              <a:t>BeautifulSoup</a:t>
            </a:r>
            <a:r>
              <a:rPr lang="en-US" dirty="0">
                <a:solidFill>
                  <a:schemeClr val="bg1"/>
                </a:solidFill>
                <a:latin typeface="Abadi" panose="020B0604020104020204" pitchFamily="34" charset="0"/>
              </a:rPr>
              <a:t> object from the HTML response</a:t>
            </a:r>
          </a:p>
        </p:txBody>
      </p:sp>
      <p:sp>
        <p:nvSpPr>
          <p:cNvPr id="22" name="Rectangle 3">
            <a:extLst>
              <a:ext uri="{FF2B5EF4-FFF2-40B4-BE49-F238E27FC236}">
                <a16:creationId xmlns:a16="http://schemas.microsoft.com/office/drawing/2014/main" id="{7CD4BF65-8DC3-46EC-93F9-C352EB28F568}"/>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CA" altLang="en-US" sz="1100" b="0" i="0" u="none" strike="noStrike" cap="none" normalizeH="0" baseline="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Create a</a:t>
            </a:r>
            <a:r>
              <a:rPr kumimoji="0" lang="en-CA" altLang="en-US" sz="1100" b="0" i="0" u="none" strike="noStrike" cap="none" normalizeH="0" baseline="0">
                <a:ln>
                  <a:noFill/>
                </a:ln>
                <a:solidFill>
                  <a:srgbClr val="000000"/>
                </a:solidFill>
                <a:effectLst/>
                <a:latin typeface="Calibri" panose="020F0502020204030204" pitchFamily="34" charset="0"/>
                <a:ea typeface="Calibri" panose="020F0502020204030204" pitchFamily="34" charset="0"/>
                <a:cs typeface="Segoe UI" panose="020B0502040204020203" pitchFamily="34" charset="0"/>
              </a:rPr>
              <a:t> </a:t>
            </a:r>
            <a:r>
              <a:rPr kumimoji="0" lang="en-CA" altLang="en-US" sz="1200" b="0" i="0" u="none" strike="noStrike" cap="none" normalizeH="0" baseline="0">
                <a:ln>
                  <a:noFill/>
                </a:ln>
                <a:solidFill>
                  <a:schemeClr val="tx1"/>
                </a:solidFill>
                <a:effectLst/>
                <a:latin typeface="var(--jp-code-font-family)" charset="0"/>
                <a:ea typeface="Calibri" panose="020F0502020204030204" pitchFamily="34" charset="0"/>
                <a:cs typeface="Courier New" panose="02070309020205020404" pitchFamily="49" charset="0"/>
              </a:rPr>
              <a:t>BeautifulSoup</a:t>
            </a:r>
            <a:r>
              <a:rPr kumimoji="0" lang="en-CA" altLang="en-US" sz="1100" b="0" i="0" u="none" strike="noStrike" cap="none" normalizeH="0" baseline="0">
                <a:ln>
                  <a:noFill/>
                </a:ln>
                <a:solidFill>
                  <a:srgbClr val="000000"/>
                </a:solidFill>
                <a:effectLst/>
                <a:latin typeface="Calibri" panose="020F0502020204030204" pitchFamily="34" charset="0"/>
                <a:ea typeface="Calibri" panose="020F0502020204030204" pitchFamily="34" charset="0"/>
                <a:cs typeface="Segoe UI" panose="020B0502040204020203" pitchFamily="34" charset="0"/>
              </a:rPr>
              <a:t> </a:t>
            </a:r>
            <a:r>
              <a:rPr kumimoji="0" lang="en-CA" altLang="en-US" sz="1100" b="0" i="0" u="none" strike="noStrike" cap="none" normalizeH="0" baseline="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object from the HTML</a:t>
            </a:r>
            <a:r>
              <a:rPr kumimoji="0" lang="en-CA" altLang="en-US" sz="1100" b="0" i="0" u="none" strike="noStrike" cap="none" normalizeH="0" baseline="0">
                <a:ln>
                  <a:noFill/>
                </a:ln>
                <a:solidFill>
                  <a:srgbClr val="000000"/>
                </a:solidFill>
                <a:effectLst/>
                <a:latin typeface="Calibri" panose="020F0502020204030204" pitchFamily="34" charset="0"/>
                <a:ea typeface="Calibri" panose="020F0502020204030204" pitchFamily="34" charset="0"/>
                <a:cs typeface="Segoe UI" panose="020B0502040204020203" pitchFamily="34" charset="0"/>
              </a:rPr>
              <a:t> </a:t>
            </a:r>
            <a:r>
              <a:rPr kumimoji="0" lang="en-CA" altLang="en-US" sz="1200" b="0" i="0" u="none" strike="noStrike" cap="none" normalizeH="0" baseline="0">
                <a:ln>
                  <a:noFill/>
                </a:ln>
                <a:solidFill>
                  <a:schemeClr val="tx1"/>
                </a:solidFill>
                <a:effectLst/>
                <a:latin typeface="var(--jp-code-font-family)" charset="0"/>
                <a:ea typeface="Calibri" panose="020F0502020204030204" pitchFamily="34" charset="0"/>
                <a:cs typeface="Courier New" panose="02070309020205020404" pitchFamily="49" charset="0"/>
              </a:rPr>
              <a:t>response</a:t>
            </a:r>
            <a:endParaRPr kumimoji="0" lang="en-CA"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502</TotalTime>
  <Words>2605</Words>
  <Application>Microsoft Office PowerPoint</Application>
  <PresentationFormat>Widescreen</PresentationFormat>
  <Paragraphs>289</Paragraphs>
  <Slides>47</Slides>
  <Notes>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47</vt:i4>
      </vt:variant>
    </vt:vector>
  </HeadingPairs>
  <TitlesOfParts>
    <vt:vector size="59" baseType="lpstr">
      <vt:lpstr>Abadi</vt:lpstr>
      <vt:lpstr>-apple-system</vt:lpstr>
      <vt:lpstr>Arial</vt:lpstr>
      <vt:lpstr>Calibri</vt:lpstr>
      <vt:lpstr>Calibri Light</vt:lpstr>
      <vt:lpstr>IBM Plex Mono SemiBold</vt:lpstr>
      <vt:lpstr>IBM Plex Mono Text</vt:lpstr>
      <vt:lpstr>OpenSans</vt:lpstr>
      <vt:lpstr>Segoe UI</vt:lpstr>
      <vt:lpstr>Source Sans Pro</vt:lpstr>
      <vt:lpstr>var(--jp-code-font-family)</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Maria Dominguez Tejo</cp:lastModifiedBy>
  <cp:revision>207</cp:revision>
  <dcterms:created xsi:type="dcterms:W3CDTF">2021-04-29T18:58:34Z</dcterms:created>
  <dcterms:modified xsi:type="dcterms:W3CDTF">2023-10-08T23:48:12Z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